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3"/>
  </p:notesMasterIdLst>
  <p:handoutMasterIdLst>
    <p:handoutMasterId r:id="rId64"/>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76" r:id="rId15"/>
    <p:sldId id="577" r:id="rId16"/>
    <p:sldId id="578" r:id="rId17"/>
    <p:sldId id="515" r:id="rId18"/>
    <p:sldId id="536" r:id="rId19"/>
    <p:sldId id="516" r:id="rId20"/>
    <p:sldId id="570" r:id="rId21"/>
    <p:sldId id="517" r:id="rId22"/>
    <p:sldId id="518" r:id="rId23"/>
    <p:sldId id="519" r:id="rId24"/>
    <p:sldId id="537" r:id="rId25"/>
    <p:sldId id="540" r:id="rId26"/>
    <p:sldId id="542" r:id="rId27"/>
    <p:sldId id="543" r:id="rId28"/>
    <p:sldId id="538" r:id="rId29"/>
    <p:sldId id="539" r:id="rId30"/>
    <p:sldId id="546" r:id="rId31"/>
    <p:sldId id="547" r:id="rId32"/>
    <p:sldId id="521" r:id="rId33"/>
    <p:sldId id="583" r:id="rId34"/>
    <p:sldId id="584" r:id="rId35"/>
    <p:sldId id="585" r:id="rId36"/>
    <p:sldId id="522" r:id="rId37"/>
    <p:sldId id="523" r:id="rId38"/>
    <p:sldId id="560" r:id="rId39"/>
    <p:sldId id="524" r:id="rId40"/>
    <p:sldId id="534" r:id="rId41"/>
    <p:sldId id="550" r:id="rId42"/>
    <p:sldId id="549" r:id="rId43"/>
    <p:sldId id="558" r:id="rId44"/>
    <p:sldId id="559" r:id="rId45"/>
    <p:sldId id="551" r:id="rId46"/>
    <p:sldId id="552" r:id="rId47"/>
    <p:sldId id="553" r:id="rId48"/>
    <p:sldId id="554" r:id="rId49"/>
    <p:sldId id="555" r:id="rId50"/>
    <p:sldId id="556" r:id="rId51"/>
    <p:sldId id="557" r:id="rId52"/>
    <p:sldId id="561" r:id="rId53"/>
    <p:sldId id="567" r:id="rId54"/>
    <p:sldId id="581" r:id="rId55"/>
    <p:sldId id="562" r:id="rId56"/>
    <p:sldId id="563" r:id="rId57"/>
    <p:sldId id="564" r:id="rId58"/>
    <p:sldId id="525" r:id="rId59"/>
    <p:sldId id="526" r:id="rId60"/>
    <p:sldId id="535" r:id="rId61"/>
    <p:sldId id="318" r:id="rId62"/>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76"/>
            <p14:sldId id="577"/>
            <p14:sldId id="578"/>
          </p14:sldIdLst>
        </p14:section>
        <p14:section name="3.　実行前準備" id="{F371CF2D-8915-4A64-8E16-4779225EF33B}">
          <p14:sldIdLst>
            <p14:sldId id="515"/>
            <p14:sldId id="536"/>
            <p14:sldId id="516"/>
            <p14:sldId id="570"/>
            <p14:sldId id="517"/>
            <p14:sldId id="518"/>
            <p14:sldId id="519"/>
            <p14:sldId id="537"/>
            <p14:sldId id="540"/>
            <p14:sldId id="542"/>
            <p14:sldId id="543"/>
            <p14:sldId id="538"/>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6391" autoAdjust="0"/>
  </p:normalViewPr>
  <p:slideViewPr>
    <p:cSldViewPr>
      <p:cViewPr varScale="1">
        <p:scale>
          <a:sx n="115" d="100"/>
          <a:sy n="115" d="100"/>
        </p:scale>
        <p:origin x="1884" y="96"/>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2021/6/10</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2021/6/10</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2021/6/10</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astro-suite.github.io/it-automation-docs/documents_ja.html" TargetMode="External"/><Relationship Id="rId2" Type="http://schemas.openxmlformats.org/officeDocument/2006/relationships/hyperlink" Target="https://exastro-suite.github.io/it-automation-docs/asset/Documents_ja/Exastro-ITA_&#12501;&#12449;&#12540;&#12473;&#12488;&#12473;&#12486;&#12483;&#12503;&#12460;&#12452;&#12489;.pdf"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2.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slide" Target="slide5.xml"/><Relationship Id="rId16" Type="http://schemas.openxmlformats.org/officeDocument/2006/relationships/slide" Target="slide38.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7.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6.xml"/><Relationship Id="rId7" Type="http://schemas.openxmlformats.org/officeDocument/2006/relationships/slide" Target="slide54.xml"/><Relationship Id="rId2" Type="http://schemas.openxmlformats.org/officeDocument/2006/relationships/slide" Target="slide45.xml"/><Relationship Id="rId1" Type="http://schemas.openxmlformats.org/officeDocument/2006/relationships/slideLayout" Target="../slideLayouts/slideLayout9.xml"/><Relationship Id="rId6" Type="http://schemas.openxmlformats.org/officeDocument/2006/relationships/slide" Target="slide53.xml"/><Relationship Id="rId5" Type="http://schemas.openxmlformats.org/officeDocument/2006/relationships/slide" Target="slide50.xml"/><Relationship Id="rId4" Type="http://schemas.openxmlformats.org/officeDocument/2006/relationships/slide" Target="slide47.xml"/><Relationship Id="rId9" Type="http://schemas.openxmlformats.org/officeDocument/2006/relationships/slide" Target="slide59.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smtClean="0"/>
              <a:t>Exastro IT Automation Version 1.7.2</a:t>
            </a:r>
          </a:p>
          <a:p>
            <a:r>
              <a:rPr lang="en-US" altLang="ja-JP" dirty="0" smtClean="0"/>
              <a:t>Exastro</a:t>
            </a:r>
            <a:r>
              <a:rPr lang="ja-JP" altLang="en-US" dirty="0" smtClean="0"/>
              <a:t> </a:t>
            </a:r>
            <a:r>
              <a:rPr lang="en-US" altLang="ja-JP" dirty="0" smtClean="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smtClean="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smtClean="0">
                <a:solidFill>
                  <a:schemeClr val="tx2">
                    <a:lumMod val="75000"/>
                    <a:lumOff val="25000"/>
                  </a:schemeClr>
                </a:solidFill>
                <a:latin typeface="+mn-lt"/>
              </a:rPr>
              <a:t>Exastro IT</a:t>
            </a:r>
            <a:r>
              <a:rPr lang="ja-JP" altLang="en-US" sz="1400" b="1" kern="0" dirty="0" smtClean="0">
                <a:solidFill>
                  <a:schemeClr val="tx2">
                    <a:lumMod val="75000"/>
                    <a:lumOff val="25000"/>
                  </a:schemeClr>
                </a:solidFill>
                <a:latin typeface="+mn-lt"/>
              </a:rPr>
              <a:t> </a:t>
            </a:r>
            <a:r>
              <a:rPr lang="en-US" altLang="ja-JP" sz="1400" b="1" kern="0" dirty="0" smtClean="0">
                <a:solidFill>
                  <a:schemeClr val="tx2">
                    <a:lumMod val="75000"/>
                    <a:lumOff val="25000"/>
                  </a:schemeClr>
                </a:solidFill>
                <a:latin typeface="+mn-lt"/>
              </a:rPr>
              <a:t>Automation</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ITA</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1.3</a:t>
            </a:r>
            <a:r>
              <a:rPr lang="ja-JP" altLang="en-US" dirty="0"/>
              <a:t> </a:t>
            </a:r>
            <a:r>
              <a:rPr lang="ja-JP" altLang="en-US" dirty="0" smtClean="0"/>
              <a:t>各種用語</a:t>
            </a:r>
            <a:r>
              <a:rPr lang="ja-JP" altLang="en-US" dirty="0"/>
              <a:t>の</a:t>
            </a:r>
            <a:r>
              <a:rPr lang="ja-JP" altLang="en-US" dirty="0" smtClean="0"/>
              <a:t>説明</a:t>
            </a:r>
            <a:endParaRPr lang="ja-JP" altLang="en-US" dirty="0"/>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smtClean="0"/>
              <a:t>本シナリオに登場する主な用語</a:t>
            </a:r>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graphicFrame>
        <p:nvGraphicFramePr>
          <p:cNvPr id="4" name="表 3"/>
          <p:cNvGraphicFramePr>
            <a:graphicFrameLocks noGrp="1"/>
          </p:cNvGraphicFramePr>
          <p:nvPr>
            <p:extLst/>
          </p:nvPr>
        </p:nvGraphicFramePr>
        <p:xfrm>
          <a:off x="538953" y="1313198"/>
          <a:ext cx="8065120" cy="4196691"/>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smtClean="0">
                          <a:solidFill>
                            <a:schemeClr val="bg1"/>
                          </a:solidFill>
                          <a:latin typeface="+mn-lt"/>
                        </a:rPr>
                        <a:t>用語</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smtClean="0">
                          <a:solidFill>
                            <a:schemeClr val="bg1"/>
                          </a:solidFill>
                          <a:latin typeface="+mn-lt"/>
                        </a:rPr>
                        <a:t>説明</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smtClean="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smtClean="0">
                          <a:solidFill>
                            <a:schemeClr val="dk1"/>
                          </a:solidFill>
                          <a:effectLst/>
                          <a:latin typeface="+mn-lt"/>
                          <a:ea typeface="+mn-ea"/>
                          <a:cs typeface="+mn-cs"/>
                        </a:rPr>
                        <a:t>定型業務をタスクで記述し、</a:t>
                      </a:r>
                      <a:r>
                        <a:rPr kumimoji="1" lang="en-US" altLang="ja-JP" sz="1600" b="0" i="0" kern="1200" dirty="0" smtClean="0">
                          <a:solidFill>
                            <a:schemeClr val="dk1"/>
                          </a:solidFill>
                          <a:effectLst/>
                          <a:latin typeface="+mn-lt"/>
                          <a:ea typeface="+mn-ea"/>
                          <a:cs typeface="+mn-cs"/>
                        </a:rPr>
                        <a:t>Ansible</a:t>
                      </a:r>
                      <a:r>
                        <a:rPr kumimoji="1" lang="ja-JP" altLang="en-US" sz="1600" b="0" i="0" kern="1200" dirty="0" smtClean="0">
                          <a:solidFill>
                            <a:schemeClr val="dk1"/>
                          </a:solidFill>
                          <a:effectLst/>
                          <a:latin typeface="+mn-lt"/>
                          <a:ea typeface="+mn-ea"/>
                          <a:cs typeface="+mn-cs"/>
                        </a:rPr>
                        <a:t>に実行させるためのファイルです。</a:t>
                      </a:r>
                      <a:r>
                        <a:rPr lang="en-US" altLang="ja-JP" sz="1600" dirty="0" smtClean="0"/>
                        <a:t>YAML</a:t>
                      </a:r>
                      <a:r>
                        <a:rPr lang="ja-JP" altLang="en-US" sz="1600" dirty="0" smtClean="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smtClean="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smtClean="0"/>
                        <a:t>ITA </a:t>
                      </a:r>
                      <a:r>
                        <a:rPr lang="ja-JP" altLang="en-US" sz="1600" dirty="0" smtClean="0"/>
                        <a:t>から </a:t>
                      </a:r>
                      <a:r>
                        <a:rPr lang="en-US" altLang="ja-JP" sz="1600" dirty="0" smtClean="0"/>
                        <a:t>Ansible </a:t>
                      </a:r>
                      <a:r>
                        <a:rPr lang="ja-JP" altLang="en-US" sz="1600" dirty="0" smtClean="0"/>
                        <a:t>を利用する機能です。 </a:t>
                      </a:r>
                      <a:r>
                        <a:rPr lang="en-US" altLang="ja-JP" sz="1600" dirty="0" smtClean="0"/>
                        <a:t>Legacy </a:t>
                      </a:r>
                      <a:r>
                        <a:rPr lang="ja-JP" altLang="en-US" sz="1600" dirty="0" smtClean="0"/>
                        <a:t>コンソールでは、構築コードとして単体の</a:t>
                      </a:r>
                      <a:r>
                        <a:rPr lang="en-US" altLang="ja-JP" sz="1600" dirty="0" smtClean="0"/>
                        <a:t>YAML</a:t>
                      </a:r>
                      <a:r>
                        <a:rPr lang="ja-JP" altLang="en-US" sz="1600" dirty="0" smtClean="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smtClean="0"/>
                        <a:t>オペレーション名</a:t>
                      </a:r>
                      <a:r>
                        <a:rPr lang="en-US" altLang="ja-JP" sz="1600" dirty="0" smtClean="0"/>
                        <a:t>(</a:t>
                      </a:r>
                      <a:r>
                        <a:rPr lang="en-US" altLang="ja-JP" sz="1600" dirty="0" err="1" smtClean="0"/>
                        <a:t>Oparation</a:t>
                      </a:r>
                      <a:r>
                        <a:rPr lang="en-US" altLang="ja-JP" sz="1600" dirty="0" smtClean="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smtClean="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一連の作業の単位。オペレーション名と関連付けて実行します。</a:t>
                      </a:r>
                      <a:r>
                        <a:rPr kumimoji="1" lang="en-US" altLang="ja-JP" sz="1600" dirty="0" smtClean="0">
                          <a:solidFill>
                            <a:schemeClr val="tx1"/>
                          </a:solidFill>
                          <a:latin typeface="+mn-lt"/>
                        </a:rPr>
                        <a:t>Node </a:t>
                      </a:r>
                      <a:r>
                        <a:rPr kumimoji="1" lang="ja-JP" altLang="en-US" sz="1600" dirty="0" smtClean="0">
                          <a:solidFill>
                            <a:schemeClr val="tx1"/>
                          </a:solidFill>
                          <a:latin typeface="+mn-lt"/>
                        </a:rPr>
                        <a:t>と呼ぶ各種パーツを組み合わせて、ワークフローを作成し、複数の機器に対して、一連の構築・設定などの作業を行います。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smtClean="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smtClean="0">
                          <a:solidFill>
                            <a:schemeClr val="tx1"/>
                          </a:solidFill>
                          <a:latin typeface="+mn-lt"/>
                        </a:rPr>
                        <a:t>各機器に対する構築ツールを使った構築、設定などの作業の単位。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646331"/>
          </a:xfrm>
          <a:prstGeom prst="rect">
            <a:avLst/>
          </a:prstGeom>
          <a:noFill/>
        </p:spPr>
        <p:txBody>
          <a:bodyPr wrap="square" rtlCol="0">
            <a:spAutoFit/>
          </a:bodyPr>
          <a:lstStyle/>
          <a:p>
            <a:r>
              <a:rPr lang="ja-JP" altLang="en-US" dirty="0"/>
              <a:t>用語</a:t>
            </a:r>
            <a:r>
              <a:rPr lang="ja-JP" altLang="en-US" dirty="0" smtClean="0"/>
              <a:t>の説明については</a:t>
            </a:r>
            <a:r>
              <a:rPr lang="ja-JP" altLang="en-US" dirty="0" smtClean="0">
                <a:hlinkClick r:id="rId2"/>
              </a:rPr>
              <a:t>ファーストステップガイド</a:t>
            </a:r>
            <a:r>
              <a:rPr lang="ja-JP" altLang="en-US" dirty="0" smtClean="0"/>
              <a:t>をご参照ください。</a:t>
            </a:r>
            <a:endParaRPr lang="en-US" altLang="ja-JP" dirty="0" smtClean="0"/>
          </a:p>
          <a:p>
            <a:r>
              <a:rPr lang="ja-JP" altLang="en-US" dirty="0" smtClean="0"/>
              <a:t>また</a:t>
            </a:r>
            <a:r>
              <a:rPr lang="en-US" altLang="ja-JP" dirty="0" smtClean="0"/>
              <a:t>Exastro ITA</a:t>
            </a:r>
            <a:r>
              <a:rPr lang="ja-JP" altLang="en-US" dirty="0" smtClean="0"/>
              <a:t>についてのより詳しい説明は</a:t>
            </a:r>
            <a:r>
              <a:rPr kumimoji="1" lang="ja-JP" altLang="en-US" dirty="0" smtClean="0">
                <a:hlinkClick r:id="rId3"/>
              </a:rPr>
              <a:t>ドキュメントサイト</a:t>
            </a:r>
            <a:r>
              <a:rPr lang="ja-JP" altLang="en-US" dirty="0"/>
              <a:t>を</a:t>
            </a:r>
            <a:r>
              <a:rPr kumimoji="1" lang="ja-JP" altLang="en-US" dirty="0" smtClean="0"/>
              <a:t>ご活用ください。</a:t>
            </a:r>
            <a:endParaRPr kumimoji="1" lang="ja-JP" altLang="en-US" dirty="0"/>
          </a:p>
        </p:txBody>
      </p:sp>
    </p:spTree>
    <p:extLst>
      <p:ext uri="{BB962C8B-B14F-4D97-AF65-F5344CB8AC3E}">
        <p14:creationId xmlns:p14="http://schemas.microsoft.com/office/powerpoint/2010/main" val="4210553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2.</a:t>
            </a:r>
            <a:r>
              <a:rPr lang="ja-JP" altLang="en-US" dirty="0" smtClean="0"/>
              <a:t>　</a:t>
            </a:r>
            <a:r>
              <a:rPr lang="ja-JP" altLang="en-US" dirty="0"/>
              <a:t>画面</a:t>
            </a:r>
            <a:r>
              <a:rPr lang="ja-JP" altLang="en-US" dirty="0" smtClean="0"/>
              <a:t>説明</a:t>
            </a:r>
            <a:endParaRPr lang="ja-JP" altLang="en-US" dirty="0"/>
          </a:p>
        </p:txBody>
      </p:sp>
    </p:spTree>
    <p:extLst>
      <p:ext uri="{BB962C8B-B14F-4D97-AF65-F5344CB8AC3E}">
        <p14:creationId xmlns:p14="http://schemas.microsoft.com/office/powerpoint/2010/main" val="978368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smtClean="0"/>
              <a:t>2.1</a:t>
            </a:r>
            <a:r>
              <a:rPr lang="ja-JP" altLang="en-US" dirty="0"/>
              <a:t> </a:t>
            </a:r>
            <a:r>
              <a:rPr lang="en-US" altLang="ja-JP" dirty="0" smtClean="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smtClean="0"/>
              <a:t>Web</a:t>
            </a:r>
            <a:r>
              <a:rPr lang="ja-JP" altLang="en-US" dirty="0" smtClean="0"/>
              <a:t>コンソールログイン</a:t>
            </a:r>
            <a:endParaRPr lang="en-US" altLang="ja-JP" dirty="0"/>
          </a:p>
          <a:p>
            <a:pPr lvl="1"/>
            <a:r>
              <a:rPr lang="en-US" altLang="ja-JP" dirty="0" smtClean="0"/>
              <a:t>ITA</a:t>
            </a:r>
            <a:r>
              <a:rPr lang="ja-JP" altLang="en-US" dirty="0" smtClean="0"/>
              <a:t>のインストールが完了し</a:t>
            </a:r>
            <a:r>
              <a:rPr lang="en-US" altLang="ja-JP" dirty="0" smtClean="0"/>
              <a:t>URL</a:t>
            </a:r>
            <a:r>
              <a:rPr lang="ja-JP" altLang="en-US" dirty="0" smtClean="0"/>
              <a:t>へアクセスすると、ログイン画面が表示されま</a:t>
            </a:r>
            <a:r>
              <a:rPr lang="ja-JP" altLang="en-US" dirty="0"/>
              <a:t>す</a:t>
            </a:r>
            <a:r>
              <a:rPr lang="ja-JP" altLang="en-US" dirty="0" smtClean="0"/>
              <a:t>。</a:t>
            </a:r>
            <a:endParaRPr lang="en-US" altLang="ja-JP" dirty="0" smtClean="0"/>
          </a:p>
          <a:p>
            <a:pPr marL="180000" lvl="1" indent="0">
              <a:buNone/>
            </a:pPr>
            <a:r>
              <a:rPr lang="ja-JP" altLang="en-US" dirty="0" smtClean="0"/>
              <a:t> </a:t>
            </a:r>
            <a:r>
              <a:rPr lang="en-US" altLang="ja-JP" sz="1400" dirty="0" smtClean="0"/>
              <a:t>※</a:t>
            </a:r>
            <a:r>
              <a:rPr lang="ja-JP" altLang="en-US" sz="1400" dirty="0" smtClean="0"/>
              <a:t>インストール</a:t>
            </a:r>
            <a:r>
              <a:rPr lang="ja-JP" altLang="en-US" sz="1400" dirty="0"/>
              <a:t>手順</a:t>
            </a:r>
            <a:r>
              <a:rPr lang="ja-JP" altLang="en-US" sz="1400" dirty="0" smtClean="0"/>
              <a:t>に</a:t>
            </a:r>
            <a:r>
              <a:rPr lang="ja-JP" altLang="en-US" sz="1400" dirty="0"/>
              <a:t>ついて</a:t>
            </a:r>
            <a:r>
              <a:rPr lang="ja-JP" altLang="en-US" sz="1400" dirty="0" smtClean="0"/>
              <a:t>は” </a:t>
            </a:r>
            <a:r>
              <a:rPr lang="en-US" altLang="ja-JP" sz="1400" dirty="0" smtClean="0">
                <a:hlinkClick r:id="rId3"/>
              </a:rPr>
              <a:t>IT Automation </a:t>
            </a:r>
            <a:r>
              <a:rPr lang="ja-JP" altLang="en-US" sz="1400" dirty="0" smtClean="0">
                <a:hlinkClick r:id="rId3"/>
              </a:rPr>
              <a:t>オンラインインストール</a:t>
            </a:r>
            <a:r>
              <a:rPr lang="en-US" altLang="ja-JP" sz="1400" dirty="0" smtClean="0"/>
              <a:t>”</a:t>
            </a:r>
            <a:r>
              <a:rPr lang="ja-JP" altLang="en-US" sz="1400" dirty="0" smtClean="0"/>
              <a:t>を</a:t>
            </a:r>
            <a:r>
              <a:rPr lang="ja-JP" altLang="en-US" sz="1400" dirty="0"/>
              <a:t>ご参照ください。</a:t>
            </a:r>
          </a:p>
          <a:p>
            <a:pPr marL="180000" lvl="1" indent="0">
              <a:buNone/>
            </a:pPr>
            <a:endParaRPr lang="en-US" altLang="ja-JP" dirty="0" smtClean="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初回ログイン時は、ログイン直後に</a:t>
            </a:r>
            <a:endParaRPr lang="en-US" altLang="ja-JP" sz="1200" b="1" dirty="0" smtClean="0">
              <a:latin typeface="+mn-ea"/>
            </a:endParaRPr>
          </a:p>
          <a:p>
            <a:pPr algn="ctr"/>
            <a:r>
              <a:rPr lang="ja-JP" altLang="en-US" sz="1200" b="1" dirty="0" smtClean="0">
                <a:latin typeface="+mn-ea"/>
              </a:rPr>
              <a:t>パスワード変更を求められます。</a:t>
            </a:r>
            <a:endParaRPr kumimoji="1" lang="ja-JP" altLang="en-US" sz="1400" b="1" dirty="0" smtClean="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5927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66" y="1600300"/>
            <a:ext cx="8730094" cy="4260468"/>
          </a:xfrm>
          <a:prstGeom prst="rect">
            <a:avLst/>
          </a:prstGeom>
        </p:spPr>
      </p:pic>
      <p:sp>
        <p:nvSpPr>
          <p:cNvPr id="2" name="タイトル 1"/>
          <p:cNvSpPr>
            <a:spLocks noGrp="1"/>
          </p:cNvSpPr>
          <p:nvPr>
            <p:ph type="title"/>
          </p:nvPr>
        </p:nvSpPr>
        <p:spPr/>
        <p:txBody>
          <a:bodyPr/>
          <a:lstStyle/>
          <a:p>
            <a:r>
              <a:rPr lang="en-US" altLang="ja-JP" dirty="0" smtClean="0"/>
              <a:t>2.2</a:t>
            </a:r>
            <a:r>
              <a:rPr lang="ja-JP" altLang="en-US" dirty="0"/>
              <a:t> </a:t>
            </a:r>
            <a:r>
              <a:rPr lang="ja-JP" altLang="en-US" dirty="0" smtClean="0"/>
              <a:t>画面説明</a:t>
            </a:r>
            <a:r>
              <a:rPr lang="en-US" altLang="ja-JP" dirty="0" smtClean="0"/>
              <a:t>(</a:t>
            </a:r>
            <a:r>
              <a:rPr lang="ja-JP" altLang="en-US" dirty="0" smtClean="0"/>
              <a:t>メインメニュー</a:t>
            </a:r>
            <a:r>
              <a:rPr lang="en-US" altLang="ja-JP" dirty="0" smtClean="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画面説明（メインメニュー）</a:t>
            </a:r>
            <a:endParaRPr lang="en-US" altLang="ja-JP" dirty="0"/>
          </a:p>
          <a:p>
            <a:pPr lvl="1"/>
            <a:r>
              <a:rPr lang="ja-JP" altLang="en-US" dirty="0" smtClean="0"/>
              <a:t>基本的な名称は以下の通りです。</a:t>
            </a:r>
            <a:endParaRPr lang="en-US" altLang="ja-JP" dirty="0"/>
          </a:p>
        </p:txBody>
      </p:sp>
      <p:sp>
        <p:nvSpPr>
          <p:cNvPr id="7" name="角丸四角形 6"/>
          <p:cNvSpPr/>
          <p:nvPr/>
        </p:nvSpPr>
        <p:spPr bwMode="auto">
          <a:xfrm>
            <a:off x="1115520" y="2204830"/>
            <a:ext cx="3744520" cy="2664370"/>
          </a:xfrm>
          <a:prstGeom prst="roundRect">
            <a:avLst>
              <a:gd name="adj" fmla="val 3193"/>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smtClean="0">
                <a:solidFill>
                  <a:srgbClr val="FF0000"/>
                </a:solidFill>
              </a:rPr>
              <a:t>メニューグループ</a:t>
            </a:r>
            <a:endParaRPr kumimoji="1" lang="ja-JP" altLang="en-US" sz="1200" dirty="0">
              <a:solidFill>
                <a:srgbClr val="FF0000"/>
              </a:solidFill>
            </a:endParaRPr>
          </a:p>
        </p:txBody>
      </p:sp>
      <p:sp>
        <p:nvSpPr>
          <p:cNvPr id="9" name="角丸四角形 8"/>
          <p:cNvSpPr/>
          <p:nvPr/>
        </p:nvSpPr>
        <p:spPr bwMode="auto">
          <a:xfrm>
            <a:off x="206466" y="2132820"/>
            <a:ext cx="837044" cy="2304320"/>
          </a:xfrm>
          <a:prstGeom prst="roundRect">
            <a:avLst>
              <a:gd name="adj" fmla="val 4742"/>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smtClean="0">
                <a:solidFill>
                  <a:srgbClr val="FF0000"/>
                </a:solidFill>
              </a:rPr>
              <a:t>メニュー</a:t>
            </a:r>
            <a:endParaRPr kumimoji="1" lang="ja-JP" altLang="en-US" sz="1200" dirty="0">
              <a:solidFill>
                <a:srgbClr val="FF0000"/>
              </a:solidFill>
            </a:endParaRPr>
          </a:p>
        </p:txBody>
      </p:sp>
      <p:cxnSp>
        <p:nvCxnSpPr>
          <p:cNvPr id="12" name="直線コネクタ 11"/>
          <p:cNvCxnSpPr>
            <a:endCxn id="9" idx="2"/>
          </p:cNvCxnSpPr>
          <p:nvPr/>
        </p:nvCxnSpPr>
        <p:spPr bwMode="auto">
          <a:xfrm flipH="1" flipV="1">
            <a:off x="624988" y="4437140"/>
            <a:ext cx="744536" cy="1884824"/>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endCxn id="7" idx="2"/>
          </p:cNvCxnSpPr>
          <p:nvPr/>
        </p:nvCxnSpPr>
        <p:spPr bwMode="auto">
          <a:xfrm flipH="1" flipV="1">
            <a:off x="2987780" y="4869200"/>
            <a:ext cx="1149906" cy="1449180"/>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23" name="円形吹き出し 22"/>
          <p:cNvSpPr/>
          <p:nvPr/>
        </p:nvSpPr>
        <p:spPr bwMode="auto">
          <a:xfrm>
            <a:off x="5876275" y="5245913"/>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9324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80803" y="1623060"/>
            <a:ext cx="7177088" cy="4830128"/>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 (1/2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20" name="角丸四角形 19"/>
          <p:cNvSpPr/>
          <p:nvPr/>
        </p:nvSpPr>
        <p:spPr bwMode="auto">
          <a:xfrm>
            <a:off x="1403560" y="2132820"/>
            <a:ext cx="6048840" cy="3472181"/>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4857547" y="2781076"/>
            <a:ext cx="4105453" cy="1404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extLst/>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：登録情報の検索機能</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一覧</a:t>
                      </a:r>
                      <a:r>
                        <a:rPr lang="en-US" altLang="ja-JP" sz="1400" b="1" dirty="0" smtClean="0">
                          <a:solidFill>
                            <a:srgbClr val="FF0000"/>
                          </a:solidFill>
                          <a:latin typeface="+mn-ea"/>
                        </a:rPr>
                        <a:t>/</a:t>
                      </a:r>
                      <a:r>
                        <a:rPr lang="ja-JP" altLang="en-US" sz="1400" b="1" dirty="0" smtClean="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12" name="角丸四角形 11"/>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21" name="テキスト ボックス 20"/>
          <p:cNvSpPr txBox="1"/>
          <p:nvPr/>
        </p:nvSpPr>
        <p:spPr>
          <a:xfrm>
            <a:off x="7842047" y="2486085"/>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8" name="直線コネクタ 27"/>
          <p:cNvCxnSpPr/>
          <p:nvPr/>
        </p:nvCxnSpPr>
        <p:spPr bwMode="auto">
          <a:xfrm flipH="1" flipV="1">
            <a:off x="7452400" y="2270287"/>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7850648" y="2704223"/>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円形吹き出し 16"/>
          <p:cNvSpPr/>
          <p:nvPr/>
        </p:nvSpPr>
        <p:spPr bwMode="auto">
          <a:xfrm>
            <a:off x="5876275" y="5245913"/>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3405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85725" y="1633538"/>
            <a:ext cx="7182326" cy="4819650"/>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a:t>
            </a:r>
            <a:r>
              <a:rPr lang="ja-JP" altLang="en-US" dirty="0"/>
              <a:t> </a:t>
            </a:r>
            <a:r>
              <a:rPr lang="en-US" altLang="ja-JP" dirty="0" smtClean="0"/>
              <a:t>(2/2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19" name="角丸四角形 18"/>
          <p:cNvSpPr/>
          <p:nvPr/>
        </p:nvSpPr>
        <p:spPr bwMode="auto">
          <a:xfrm>
            <a:off x="1403560" y="2880012"/>
            <a:ext cx="6048840" cy="3213358"/>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角丸四角形 31"/>
          <p:cNvSpPr/>
          <p:nvPr/>
        </p:nvSpPr>
        <p:spPr bwMode="auto">
          <a:xfrm>
            <a:off x="4141781" y="3395343"/>
            <a:ext cx="4809283" cy="1620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nvPr>
        </p:nvGraphicFramePr>
        <p:xfrm>
          <a:off x="4281467" y="3486552"/>
          <a:ext cx="4536546" cy="15240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967460">
                  <a:extLst>
                    <a:ext uri="{9D8B030D-6E8A-4147-A177-3AD203B41FA5}">
                      <a16:colId xmlns:a16="http://schemas.microsoft.com/office/drawing/2014/main" val="1191003653"/>
                    </a:ext>
                  </a:extLst>
                </a:gridCol>
                <a:gridCol w="3360806">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Web</a:t>
                      </a:r>
                      <a:r>
                        <a:rPr lang="ja-JP" altLang="en-US" sz="1400" b="1" dirty="0" smtClean="0">
                          <a:latin typeface="+mn-ea"/>
                        </a:rPr>
                        <a:t>からのレコード登録</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smtClean="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Excel</a:t>
                      </a:r>
                      <a:r>
                        <a:rPr lang="ja-JP" altLang="en-US" sz="1400" b="1" dirty="0" smtClean="0">
                          <a:latin typeface="+mn-ea"/>
                        </a:rPr>
                        <a:t>からの</a:t>
                      </a:r>
                      <a:r>
                        <a:rPr lang="en-US" altLang="ja-JP" sz="1400" b="1" dirty="0" smtClean="0">
                          <a:latin typeface="+mn-ea"/>
                        </a:rPr>
                        <a:t>IN/OUT</a:t>
                      </a:r>
                      <a:r>
                        <a:rPr lang="ja-JP" altLang="en-US" sz="1400" b="1" dirty="0" smtClean="0">
                          <a:latin typeface="+mn-ea"/>
                        </a:rPr>
                        <a:t>処理</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：登録レコードの変更履歴</a:t>
                      </a:r>
                      <a:endParaRPr kumimoji="1" lang="ja-JP" alt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21" name="テキスト ボックス 20"/>
          <p:cNvSpPr txBox="1"/>
          <p:nvPr/>
        </p:nvSpPr>
        <p:spPr>
          <a:xfrm>
            <a:off x="7842047" y="3113601"/>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2" name="直線コネクタ 21"/>
          <p:cNvCxnSpPr/>
          <p:nvPr/>
        </p:nvCxnSpPr>
        <p:spPr bwMode="auto">
          <a:xfrm flipH="1" flipV="1">
            <a:off x="7461001" y="2996940"/>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850648" y="3331739"/>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角丸四角形 23"/>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15" name="円形吹き出し 14"/>
          <p:cNvSpPr/>
          <p:nvPr/>
        </p:nvSpPr>
        <p:spPr bwMode="auto">
          <a:xfrm>
            <a:off x="5876275" y="525616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58764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3.</a:t>
            </a:r>
            <a:r>
              <a:rPr lang="ja-JP" altLang="en-US" dirty="0" smtClean="0"/>
              <a:t>　実行前</a:t>
            </a:r>
            <a:r>
              <a:rPr lang="zh-TW" altLang="en-US" dirty="0" smtClean="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smtClean="0"/>
              <a:t>3.1</a:t>
            </a:r>
            <a:r>
              <a:rPr lang="ja-JP" altLang="en-US" dirty="0" smtClean="0"/>
              <a:t> </a:t>
            </a:r>
            <a:r>
              <a:rPr lang="en-US" altLang="ja-JP" dirty="0" smtClean="0"/>
              <a:t>Playbook</a:t>
            </a:r>
            <a:r>
              <a:rPr lang="ja-JP" altLang="en-US" dirty="0"/>
              <a:t>をアップロード</a:t>
            </a:r>
            <a:r>
              <a:rPr lang="ja-JP" altLang="en-US" dirty="0" smtClean="0"/>
              <a:t>してジョブ</a:t>
            </a:r>
            <a:r>
              <a:rPr lang="en-US" altLang="ja-JP" dirty="0"/>
              <a:t>(Movement)</a:t>
            </a:r>
            <a:r>
              <a:rPr lang="ja-JP" altLang="en-US" dirty="0"/>
              <a:t>に</a:t>
            </a:r>
            <a:r>
              <a:rPr lang="ja-JP" altLang="en-US" dirty="0" smtClean="0"/>
              <a:t>紐付け </a:t>
            </a:r>
            <a:r>
              <a:rPr lang="en-US" altLang="ja-JP" dirty="0" smtClean="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Playbook</a:t>
            </a:r>
            <a:r>
              <a:rPr lang="ja-JP" altLang="en-US" dirty="0"/>
              <a:t>の準備</a:t>
            </a:r>
            <a:endParaRPr lang="en-US" altLang="ja-JP" dirty="0" smtClean="0"/>
          </a:p>
          <a:p>
            <a:pPr lvl="1"/>
            <a:r>
              <a:rPr lang="ja-JP" altLang="en-US" dirty="0"/>
              <a:t>最初</a:t>
            </a:r>
            <a:r>
              <a:rPr lang="ja-JP" altLang="en-US" dirty="0" smtClean="0"/>
              <a:t>に今回利用する</a:t>
            </a:r>
            <a:r>
              <a:rPr lang="en-US" altLang="ja-JP" dirty="0" smtClean="0"/>
              <a:t>Playbook</a:t>
            </a:r>
            <a:r>
              <a:rPr lang="ja-JP" altLang="en-US" dirty="0" smtClean="0"/>
              <a:t>の作成をします。</a:t>
            </a:r>
            <a:endParaRPr lang="en-US" altLang="ja-JP" dirty="0" smtClean="0"/>
          </a:p>
          <a:p>
            <a:pPr marL="180000" lvl="1" indent="0">
              <a:buNone/>
            </a:pPr>
            <a:r>
              <a:rPr lang="ja-JP" altLang="en-US" dirty="0" smtClean="0"/>
              <a:t>   お好み</a:t>
            </a:r>
            <a:r>
              <a:rPr lang="ja-JP" altLang="en-US" dirty="0"/>
              <a:t>のエディタを使用して</a:t>
            </a:r>
            <a:r>
              <a:rPr lang="en-US" altLang="ja-JP" dirty="0" err="1"/>
              <a:t>yml</a:t>
            </a:r>
            <a:r>
              <a:rPr lang="ja-JP" altLang="en-US" dirty="0"/>
              <a:t>を作成し自身のローカルフォルダに保存してください</a:t>
            </a:r>
            <a:r>
              <a:rPr lang="ja-JP" altLang="en-US" dirty="0" smtClean="0"/>
              <a:t>。　</a:t>
            </a:r>
            <a:r>
              <a:rPr lang="en-US" altLang="ja-JP" sz="1200" dirty="0" smtClean="0">
                <a:solidFill>
                  <a:srgbClr val="FF0000"/>
                </a:solidFill>
              </a:rPr>
              <a:t/>
            </a:r>
            <a:br>
              <a:rPr lang="en-US" altLang="ja-JP" sz="1200" dirty="0" smtClean="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smtClean="0"/>
              <a:t>name:</a:t>
            </a:r>
            <a:r>
              <a:rPr lang="en-US" altLang="ja-JP" sz="1400" dirty="0" smtClean="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sp>
        <p:nvSpPr>
          <p:cNvPr id="17" name="正方形/長方形 16"/>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26" name="角丸四角形 2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7" name="角丸四角形 26"/>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9" name="角丸四角形 28"/>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0" name="角丸四角形 29"/>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1" name="角丸四角形 30"/>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smtClean="0">
                <a:solidFill>
                  <a:srgbClr val="FF0000"/>
                </a:solidFill>
              </a:rPr>
              <a:t>文字</a:t>
            </a:r>
            <a:r>
              <a:rPr lang="ja-JP" altLang="en-US" sz="1600" dirty="0">
                <a:solidFill>
                  <a:srgbClr val="FF0000"/>
                </a:solidFill>
              </a:rPr>
              <a:t>コードは </a:t>
            </a:r>
            <a:r>
              <a:rPr lang="en-US" altLang="ja-JP" sz="1600" dirty="0">
                <a:solidFill>
                  <a:srgbClr val="FF0000"/>
                </a:solidFill>
              </a:rPr>
              <a:t>”UTF-</a:t>
            </a:r>
            <a:r>
              <a:rPr lang="ja-JP" altLang="en-US" sz="1600" dirty="0">
                <a:solidFill>
                  <a:srgbClr val="FF0000"/>
                </a:solidFill>
              </a:rPr>
              <a:t>８</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拡張子</a:t>
            </a:r>
            <a:r>
              <a:rPr lang="ja-JP" altLang="en-US" sz="1600" dirty="0">
                <a:solidFill>
                  <a:srgbClr val="FF0000"/>
                </a:solidFill>
              </a:rPr>
              <a:t>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713183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51400" y="2296300"/>
            <a:ext cx="6968556" cy="4131997"/>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a:t>次</a:t>
            </a:r>
            <a:r>
              <a:rPr lang="ja-JP" altLang="en-US" dirty="0" smtClean="0"/>
              <a:t>に</a:t>
            </a:r>
            <a:r>
              <a:rPr lang="en-US" altLang="ja-JP" dirty="0" smtClean="0"/>
              <a:t>Movement</a:t>
            </a:r>
            <a:r>
              <a:rPr lang="ja-JP" altLang="en-US" dirty="0" smtClean="0"/>
              <a:t>の</a:t>
            </a:r>
            <a:r>
              <a:rPr lang="ja-JP" altLang="en-US" dirty="0"/>
              <a:t>登録</a:t>
            </a:r>
            <a:r>
              <a:rPr lang="ja-JP" altLang="en-US" dirty="0" smtClean="0"/>
              <a:t>を行っていきます。</a:t>
            </a:r>
            <a:endParaRPr lang="en-US" altLang="ja-JP" dirty="0" smtClean="0"/>
          </a:p>
          <a:p>
            <a:pPr marL="180000" lvl="1" indent="0">
              <a:buNone/>
            </a:pPr>
            <a:r>
              <a:rPr lang="ja-JP" altLang="en-US" dirty="0" smtClean="0"/>
              <a:t>  メインメニューより、「</a:t>
            </a:r>
            <a:r>
              <a:rPr lang="en-US" altLang="ja-JP" dirty="0" smtClean="0"/>
              <a:t>Ansible-Legacy</a:t>
            </a:r>
            <a:r>
              <a:rPr lang="ja-JP" altLang="en-US" dirty="0" smtClean="0"/>
              <a:t>」メニューグループ </a:t>
            </a:r>
            <a:r>
              <a:rPr lang="en-US" altLang="ja-JP" dirty="0" smtClean="0"/>
              <a:t>&gt;&gt;</a:t>
            </a:r>
            <a:br>
              <a:rPr lang="en-US" altLang="ja-JP" dirty="0" smtClean="0"/>
            </a:br>
            <a:r>
              <a:rPr lang="ja-JP" altLang="en-US" dirty="0" smtClean="0"/>
              <a:t>「</a:t>
            </a:r>
            <a:r>
              <a:rPr lang="en-US" altLang="ja-JP" dirty="0" smtClean="0"/>
              <a:t>Movement</a:t>
            </a:r>
            <a:r>
              <a:rPr lang="ja-JP" altLang="en-US" dirty="0" smtClean="0"/>
              <a:t>一覧」メニューを</a:t>
            </a:r>
            <a:r>
              <a:rPr lang="ja-JP" altLang="en-US" dirty="0"/>
              <a:t>クリック</a:t>
            </a:r>
            <a:r>
              <a:rPr lang="ja-JP" altLang="en-US" dirty="0" smtClean="0"/>
              <a:t>します。</a:t>
            </a:r>
            <a:endParaRPr lang="en-US" altLang="ja-JP" dirty="0" smtClean="0"/>
          </a:p>
        </p:txBody>
      </p:sp>
      <p:sp>
        <p:nvSpPr>
          <p:cNvPr id="21" name="角丸四角形 20"/>
          <p:cNvSpPr/>
          <p:nvPr/>
        </p:nvSpPr>
        <p:spPr bwMode="auto">
          <a:xfrm>
            <a:off x="2987780" y="4389632"/>
            <a:ext cx="555875" cy="6569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正方形/長方形 1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25" name="角丸四角形 2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6" name="角丸四角形 2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7" name="角丸四角形 2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8" name="角丸四角形 2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35" name="角丸四角形 3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0" name="角丸四角形 29"/>
          <p:cNvSpPr/>
          <p:nvPr/>
        </p:nvSpPr>
        <p:spPr bwMode="auto">
          <a:xfrm>
            <a:off x="251400" y="3020086"/>
            <a:ext cx="792110" cy="2066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円形吹き出し 30"/>
          <p:cNvSpPr/>
          <p:nvPr/>
        </p:nvSpPr>
        <p:spPr bwMode="auto">
          <a:xfrm>
            <a:off x="2542218" y="4357738"/>
            <a:ext cx="301542" cy="312200"/>
          </a:xfrm>
          <a:prstGeom prst="wedgeEllipseCallout">
            <a:avLst>
              <a:gd name="adj1" fmla="val 102212"/>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2" name="円形吹き出し 31"/>
          <p:cNvSpPr/>
          <p:nvPr/>
        </p:nvSpPr>
        <p:spPr bwMode="auto">
          <a:xfrm>
            <a:off x="1259540" y="2953175"/>
            <a:ext cx="301542" cy="312200"/>
          </a:xfrm>
          <a:prstGeom prst="wedgeEllipseCallout">
            <a:avLst>
              <a:gd name="adj1" fmla="val -104544"/>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Tree>
    <p:extLst>
      <p:ext uri="{BB962C8B-B14F-4D97-AF65-F5344CB8AC3E}">
        <p14:creationId xmlns:p14="http://schemas.microsoft.com/office/powerpoint/2010/main" val="3796593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b="18819"/>
          <a:stretch/>
        </p:blipFill>
        <p:spPr>
          <a:xfrm>
            <a:off x="200192" y="1900620"/>
            <a:ext cx="5149038" cy="2686121"/>
          </a:xfrm>
          <a:prstGeom prst="rect">
            <a:avLst/>
          </a:prstGeom>
        </p:spPr>
      </p:pic>
      <p:pic>
        <p:nvPicPr>
          <p:cNvPr id="5" name="図 4"/>
          <p:cNvPicPr>
            <a:picLocks noChangeAspect="1"/>
          </p:cNvPicPr>
          <p:nvPr/>
        </p:nvPicPr>
        <p:blipFill rotWithShape="1">
          <a:blip r:embed="rId3"/>
          <a:srcRect t="52748"/>
          <a:stretch/>
        </p:blipFill>
        <p:spPr>
          <a:xfrm>
            <a:off x="1043510" y="4699555"/>
            <a:ext cx="5346897" cy="1779549"/>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smtClean="0"/>
              <a:t>「登録開始」ボタンをクリック。</a:t>
            </a:r>
            <a:endParaRPr lang="en-US" altLang="ja-JP" dirty="0" smtClean="0"/>
          </a:p>
          <a:p>
            <a:pPr marL="180000" lvl="1" indent="0">
              <a:buNone/>
            </a:pPr>
            <a:r>
              <a:rPr lang="ja-JP" altLang="en-US" dirty="0" smtClean="0"/>
              <a:t>    各項目へ下表</a:t>
            </a:r>
            <a:r>
              <a:rPr lang="ja-JP" altLang="en-US" dirty="0"/>
              <a:t>のように入力し</a:t>
            </a:r>
            <a:r>
              <a:rPr lang="ja-JP" altLang="en-US" dirty="0" smtClean="0"/>
              <a:t>、登録をクリックしてください。</a:t>
            </a:r>
          </a:p>
          <a:p>
            <a:pPr lvl="1"/>
            <a:endParaRPr lang="en-US" altLang="ja-JP" dirty="0" smtClean="0"/>
          </a:p>
        </p:txBody>
      </p:sp>
      <p:sp>
        <p:nvSpPr>
          <p:cNvPr id="19" name="角丸四角形 18"/>
          <p:cNvSpPr/>
          <p:nvPr/>
        </p:nvSpPr>
        <p:spPr bwMode="auto">
          <a:xfrm>
            <a:off x="1909773" y="4950291"/>
            <a:ext cx="2307474" cy="720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766637" y="5801333"/>
            <a:ext cx="869233"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7" name="円形吹き出し 36"/>
          <p:cNvSpPr/>
          <p:nvPr/>
        </p:nvSpPr>
        <p:spPr bwMode="auto">
          <a:xfrm>
            <a:off x="3785248" y="5749539"/>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23" name="角丸四角形 22"/>
          <p:cNvSpPr/>
          <p:nvPr/>
        </p:nvSpPr>
        <p:spPr bwMode="auto">
          <a:xfrm>
            <a:off x="4554279" y="5373270"/>
            <a:ext cx="4419885" cy="819554"/>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355619311"/>
              </p:ext>
            </p:extLst>
          </p:nvPr>
        </p:nvGraphicFramePr>
        <p:xfrm>
          <a:off x="4800811" y="5500046"/>
          <a:ext cx="3882475" cy="548640"/>
        </p:xfrm>
        <a:graphic>
          <a:graphicData uri="http://schemas.openxmlformats.org/drawingml/2006/table">
            <a:tbl>
              <a:tblPr firstRow="1" bandRow="1">
                <a:tableStyleId>{5C22544A-7EE6-4342-B048-85BDC9FD1C3A}</a:tableStyleId>
              </a:tblPr>
              <a:tblGrid>
                <a:gridCol w="1940053">
                  <a:extLst>
                    <a:ext uri="{9D8B030D-6E8A-4147-A177-3AD203B41FA5}">
                      <a16:colId xmlns:a16="http://schemas.microsoft.com/office/drawing/2014/main" val="2883640048"/>
                    </a:ext>
                  </a:extLst>
                </a:gridCol>
                <a:gridCol w="1942422">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Movement</a:t>
                      </a:r>
                      <a:r>
                        <a:rPr kumimoji="1" lang="ja-JP" altLang="en-US" sz="1200" dirty="0" smtClean="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450169" y="5191254"/>
            <a:ext cx="301542" cy="312200"/>
          </a:xfrm>
          <a:prstGeom prst="wedgeEllipseCallout">
            <a:avLst>
              <a:gd name="adj1" fmla="val -120165"/>
              <a:gd name="adj2" fmla="val -158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4</a:t>
            </a:r>
            <a:endParaRPr kumimoji="1" lang="ja-JP" altLang="en-US" sz="1400" b="1" dirty="0" smtClean="0">
              <a:latin typeface="+mn-ea"/>
            </a:endParaRPr>
          </a:p>
        </p:txBody>
      </p:sp>
      <p:sp>
        <p:nvSpPr>
          <p:cNvPr id="18" name="正方形/長方形 1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25" name="角丸四角形 2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6" name="角丸四角形 2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7" name="角丸四角形 2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8" name="角丸四角形 2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35" name="角丸四角形 3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円形吹き出し 31"/>
          <p:cNvSpPr/>
          <p:nvPr/>
        </p:nvSpPr>
        <p:spPr bwMode="auto">
          <a:xfrm>
            <a:off x="2007706" y="3822021"/>
            <a:ext cx="301542" cy="312200"/>
          </a:xfrm>
          <a:prstGeom prst="wedgeEllipseCallout">
            <a:avLst>
              <a:gd name="adj1" fmla="val -137854"/>
              <a:gd name="adj2" fmla="val 8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269017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smtClean="0">
                <a:latin typeface="+mn-ea"/>
              </a:rPr>
              <a:t>1.1   </a:t>
            </a:r>
            <a:r>
              <a:rPr lang="ja-JP" altLang="en-US" sz="1600" dirty="0" smtClean="0">
                <a:latin typeface="+mn-ea"/>
                <a:hlinkClick r:id="rId2" action="ppaction://hlinksldjump"/>
              </a:rPr>
              <a:t>はじめに</a:t>
            </a:r>
            <a:endParaRPr lang="en-US" altLang="ja-JP" sz="1600" dirty="0" smtClean="0">
              <a:latin typeface="+mn-ea"/>
            </a:endParaRPr>
          </a:p>
          <a:p>
            <a:pPr lvl="1"/>
            <a:r>
              <a:rPr lang="en-US" altLang="ja-JP" sz="1600" dirty="0" smtClean="0">
                <a:latin typeface="+mn-ea"/>
              </a:rPr>
              <a:t>1.2</a:t>
            </a:r>
            <a:r>
              <a:rPr lang="ja-JP" altLang="en-US" sz="1600" dirty="0" smtClean="0">
                <a:latin typeface="+mn-ea"/>
              </a:rPr>
              <a:t>　</a:t>
            </a:r>
            <a:r>
              <a:rPr lang="ja-JP" altLang="en-US" sz="1600" dirty="0">
                <a:latin typeface="+mn-ea"/>
                <a:hlinkClick r:id="rId3" action="ppaction://hlinksldjump"/>
              </a:rPr>
              <a:t>本書のシナリオと作業範囲の</a:t>
            </a:r>
            <a:r>
              <a:rPr lang="ja-JP" altLang="en-US" sz="1600" dirty="0" smtClean="0">
                <a:latin typeface="+mn-ea"/>
                <a:hlinkClick r:id="rId3" action="ppaction://hlinksldjump"/>
              </a:rPr>
              <a:t>位置づけ</a:t>
            </a:r>
            <a:endParaRPr lang="en-US" altLang="ja-JP" sz="1600" dirty="0">
              <a:latin typeface="+mn-ea"/>
            </a:endParaRPr>
          </a:p>
          <a:p>
            <a:pPr lvl="1"/>
            <a:r>
              <a:rPr lang="en-US" altLang="ja-JP" sz="1600" dirty="0" smtClean="0">
                <a:latin typeface="+mn-ea"/>
              </a:rPr>
              <a:t>1.3   </a:t>
            </a:r>
            <a:r>
              <a:rPr lang="ja-JP" altLang="en-US" sz="1600" dirty="0">
                <a:latin typeface="+mn-ea"/>
                <a:hlinkClick r:id="rId4" action="ppaction://hlinksldjump"/>
              </a:rPr>
              <a:t>各種用語の</a:t>
            </a:r>
            <a:r>
              <a:rPr lang="ja-JP" altLang="en-US" sz="1600" dirty="0" smtClean="0">
                <a:latin typeface="+mn-ea"/>
                <a:hlinkClick r:id="rId4" action="ppaction://hlinksldjump"/>
              </a:rPr>
              <a:t>説明</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smtClean="0">
                <a:latin typeface="+mn-ea"/>
              </a:rPr>
              <a:t>画面</a:t>
            </a:r>
            <a:r>
              <a:rPr lang="ja-JP" altLang="en-US" sz="1600" dirty="0">
                <a:latin typeface="+mn-ea"/>
              </a:rPr>
              <a:t>説明</a:t>
            </a:r>
            <a:endParaRPr lang="en-US" altLang="ja-JP" sz="1600" dirty="0">
              <a:latin typeface="+mn-ea"/>
            </a:endParaRPr>
          </a:p>
          <a:p>
            <a:pPr lvl="1"/>
            <a:r>
              <a:rPr lang="en-US" altLang="ja-JP" sz="1600" dirty="0" smtClean="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a:t>
            </a:r>
            <a:r>
              <a:rPr lang="ja-JP" altLang="en-US" sz="1600" dirty="0" smtClean="0">
                <a:latin typeface="+mn-ea"/>
                <a:hlinkClick r:id="rId5" action="ppaction://hlinksldjump"/>
              </a:rPr>
              <a:t>画面</a:t>
            </a:r>
            <a:r>
              <a:rPr lang="en-US" altLang="ja-JP" sz="1600" dirty="0" smtClean="0">
                <a:latin typeface="+mn-ea"/>
                <a:hlinkClick r:id="rId5" action="ppaction://hlinksldjump"/>
              </a:rPr>
              <a:t>(</a:t>
            </a:r>
            <a:r>
              <a:rPr lang="ja-JP" altLang="en-US" sz="1600" dirty="0" smtClean="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smtClean="0">
                <a:latin typeface="+mn-ea"/>
              </a:rPr>
              <a:t>2.2</a:t>
            </a:r>
            <a:r>
              <a:rPr lang="ja-JP" altLang="en-US" sz="1600" dirty="0">
                <a:latin typeface="+mn-ea"/>
              </a:rPr>
              <a:t>　</a:t>
            </a:r>
            <a:r>
              <a:rPr lang="ja-JP" altLang="en-US" sz="1600" dirty="0">
                <a:latin typeface="+mn-ea"/>
                <a:hlinkClick r:id="rId6" action="ppaction://hlinksldjump"/>
              </a:rPr>
              <a:t>画面</a:t>
            </a:r>
            <a:r>
              <a:rPr lang="ja-JP" altLang="en-US" sz="1600" dirty="0" smtClean="0">
                <a:latin typeface="+mn-ea"/>
                <a:hlinkClick r:id="rId6" action="ppaction://hlinksldjump"/>
              </a:rPr>
              <a:t>説明</a:t>
            </a:r>
            <a:r>
              <a:rPr lang="en-US" altLang="ja-JP" sz="1600" dirty="0" smtClean="0">
                <a:latin typeface="+mn-ea"/>
                <a:hlinkClick r:id="rId6" action="ppaction://hlinksldjump"/>
              </a:rPr>
              <a:t>(</a:t>
            </a:r>
            <a:r>
              <a:rPr lang="ja-JP" altLang="en-US" sz="1600" dirty="0" smtClean="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smtClean="0">
                <a:latin typeface="+mn-ea"/>
              </a:rPr>
              <a:t>2.3</a:t>
            </a:r>
            <a:r>
              <a:rPr lang="ja-JP" altLang="en-US" sz="1600" dirty="0">
                <a:latin typeface="+mn-ea"/>
              </a:rPr>
              <a:t>　</a:t>
            </a:r>
            <a:r>
              <a:rPr lang="ja-JP" altLang="en-US" sz="1600" dirty="0">
                <a:latin typeface="+mn-ea"/>
                <a:hlinkClick r:id="rId7" action="ppaction://hlinksldjump"/>
              </a:rPr>
              <a:t>画面</a:t>
            </a:r>
            <a:r>
              <a:rPr lang="ja-JP" altLang="en-US" sz="1600" dirty="0" smtClean="0">
                <a:latin typeface="+mn-ea"/>
                <a:hlinkClick r:id="rId7" action="ppaction://hlinksldjump"/>
              </a:rPr>
              <a:t>説明</a:t>
            </a:r>
            <a:r>
              <a:rPr lang="en-US" altLang="ja-JP" sz="1600" dirty="0" smtClean="0">
                <a:latin typeface="+mn-ea"/>
                <a:hlinkClick r:id="rId7" action="ppaction://hlinksldjump"/>
              </a:rPr>
              <a:t>(</a:t>
            </a:r>
            <a:r>
              <a:rPr lang="ja-JP" altLang="en-US" sz="1600" dirty="0" smtClean="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smtClean="0">
              <a:latin typeface="+mn-ea"/>
            </a:endParaRPr>
          </a:p>
          <a:p>
            <a:pPr lvl="1"/>
            <a:r>
              <a:rPr lang="en-US" altLang="ja-JP" sz="1600" dirty="0" smtClean="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smtClean="0">
                <a:latin typeface="+mn-ea"/>
              </a:rPr>
              <a:t>3.3</a:t>
            </a:r>
            <a:r>
              <a:rPr lang="ja-JP" altLang="en-US" sz="1600" dirty="0">
                <a:latin typeface="+mn-ea"/>
              </a:rPr>
              <a:t>　</a:t>
            </a:r>
            <a:r>
              <a:rPr lang="en-US" altLang="ja-JP" sz="1600" dirty="0" smtClean="0">
                <a:hlinkClick r:id="rId10" action="ppaction://hlinksldjump"/>
              </a:rPr>
              <a:t>CMDB</a:t>
            </a:r>
            <a:r>
              <a:rPr lang="ja-JP" altLang="en-US" sz="1600" dirty="0">
                <a:hlinkClick r:id="rId10" action="ppaction://hlinksldjump"/>
              </a:rPr>
              <a:t>にデータシートとパラメータシートを</a:t>
            </a:r>
            <a:r>
              <a:rPr lang="ja-JP" altLang="en-US" sz="1600" dirty="0" smtClean="0">
                <a:hlinkClick r:id="rId10" action="ppaction://hlinksldjump"/>
              </a:rPr>
              <a:t>設定</a:t>
            </a:r>
            <a:endParaRPr lang="en-US" altLang="ja-JP" sz="1600" dirty="0" smtClean="0"/>
          </a:p>
          <a:p>
            <a:pPr lvl="1"/>
            <a:r>
              <a:rPr lang="en-US" altLang="ja-JP" sz="1600" dirty="0" smtClean="0">
                <a:latin typeface="+mn-ea"/>
              </a:rPr>
              <a:t>3.4   </a:t>
            </a:r>
            <a:r>
              <a:rPr lang="ja-JP" altLang="en-US" sz="1600" dirty="0" smtClean="0">
                <a:hlinkClick r:id="rId11" action="ppaction://hlinksldjump"/>
              </a:rPr>
              <a:t>データシート</a:t>
            </a:r>
            <a:r>
              <a:rPr lang="ja-JP" altLang="en-US" sz="1600" dirty="0">
                <a:hlinkClick r:id="rId11" action="ppaction://hlinksldjump"/>
              </a:rPr>
              <a:t>にデータを</a:t>
            </a:r>
            <a:r>
              <a:rPr lang="ja-JP" altLang="en-US" sz="1600" dirty="0" smtClean="0">
                <a:hlinkClick r:id="rId11" action="ppaction://hlinksldjump"/>
              </a:rPr>
              <a:t>登録</a:t>
            </a:r>
            <a:endParaRPr lang="en-US" altLang="ja-JP" sz="1600" dirty="0" smtClean="0"/>
          </a:p>
          <a:p>
            <a:pPr lvl="1"/>
            <a:r>
              <a:rPr lang="en-US" altLang="ja-JP" sz="1600" dirty="0" smtClean="0">
                <a:latin typeface="+mn-ea"/>
              </a:rPr>
              <a:t>3.5   </a:t>
            </a:r>
            <a:r>
              <a:rPr lang="ja-JP" altLang="en-US" sz="1600" dirty="0" smtClean="0">
                <a:latin typeface="+mn-ea"/>
                <a:hlinkClick r:id="rId12" action="ppaction://hlinksldjump"/>
              </a:rPr>
              <a:t>パラメータシート</a:t>
            </a:r>
            <a:r>
              <a:rPr lang="ja-JP" altLang="en-US" sz="1600" dirty="0">
                <a:latin typeface="+mn-ea"/>
                <a:hlinkClick r:id="rId12" action="ppaction://hlinksldjump"/>
              </a:rPr>
              <a:t>の項目と</a:t>
            </a:r>
            <a:r>
              <a:rPr lang="en-US" altLang="ja-JP" sz="1600" dirty="0">
                <a:latin typeface="+mn-ea"/>
                <a:hlinkClick r:id="rId12" action="ppaction://hlinksldjump"/>
              </a:rPr>
              <a:t>Playbook</a:t>
            </a:r>
            <a:r>
              <a:rPr lang="ja-JP" altLang="en-US" sz="1600" dirty="0">
                <a:latin typeface="+mn-ea"/>
                <a:hlinkClick r:id="rId12" action="ppaction://hlinksldjump"/>
              </a:rPr>
              <a:t>の変数の紐付け</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a:t>
            </a:r>
            <a:r>
              <a:rPr lang="ja-JP" altLang="en-US" sz="1600" dirty="0" smtClean="0">
                <a:latin typeface="+mn-ea"/>
              </a:rPr>
              <a:t>操作</a:t>
            </a:r>
            <a:r>
              <a:rPr lang="en-US" altLang="ja-JP" sz="1600" dirty="0" smtClean="0">
                <a:latin typeface="+mn-ea"/>
              </a:rPr>
              <a:t>(1</a:t>
            </a:r>
            <a:r>
              <a:rPr lang="ja-JP" altLang="en-US" sz="1600" dirty="0" smtClean="0">
                <a:latin typeface="+mn-ea"/>
              </a:rPr>
              <a:t>回目</a:t>
            </a:r>
            <a:r>
              <a:rPr lang="en-US" altLang="ja-JP" sz="1600" dirty="0" smtClean="0">
                <a:latin typeface="+mn-ea"/>
              </a:rPr>
              <a:t>)</a:t>
            </a:r>
            <a:endParaRPr lang="en-US" altLang="ja-JP" sz="1600" dirty="0">
              <a:latin typeface="+mn-ea"/>
            </a:endParaRPr>
          </a:p>
          <a:p>
            <a:pPr lvl="1"/>
            <a:r>
              <a:rPr lang="en-US" altLang="ja-JP" sz="1600" dirty="0" smtClean="0">
                <a:latin typeface="+mn-ea"/>
              </a:rPr>
              <a:t>4.1</a:t>
            </a:r>
            <a:r>
              <a:rPr lang="ja-JP" altLang="en-US" sz="1600" dirty="0">
                <a:latin typeface="+mn-ea"/>
              </a:rPr>
              <a:t>　</a:t>
            </a:r>
            <a:r>
              <a:rPr lang="ja-JP" altLang="en-US" sz="1600" dirty="0" smtClean="0">
                <a:latin typeface="+mn-ea"/>
                <a:hlinkClick r:id="rId13" action="ppaction://hlinksldjump"/>
              </a:rPr>
              <a:t>機器</a:t>
            </a:r>
            <a:r>
              <a:rPr lang="ja-JP" altLang="en-US" sz="1600" dirty="0">
                <a:latin typeface="+mn-ea"/>
                <a:hlinkClick r:id="rId13" action="ppaction://hlinksldjump"/>
              </a:rPr>
              <a:t>一覧にターゲットとなる</a:t>
            </a:r>
            <a:r>
              <a:rPr lang="en-US" altLang="ja-JP" sz="1600" dirty="0">
                <a:latin typeface="+mn-ea"/>
                <a:hlinkClick r:id="rId13" action="ppaction://hlinksldjump"/>
              </a:rPr>
              <a:t>Linux</a:t>
            </a:r>
            <a:r>
              <a:rPr lang="ja-JP" altLang="en-US" sz="1600" dirty="0">
                <a:latin typeface="+mn-ea"/>
                <a:hlinkClick r:id="rId13" action="ppaction://hlinksldjump"/>
              </a:rPr>
              <a:t>マシンを</a:t>
            </a:r>
            <a:r>
              <a:rPr lang="ja-JP" altLang="en-US" sz="1600" dirty="0" smtClean="0">
                <a:latin typeface="+mn-ea"/>
                <a:hlinkClick r:id="rId13" action="ppaction://hlinksldjump"/>
              </a:rPr>
              <a:t>登録</a:t>
            </a:r>
            <a:endParaRPr lang="en-US" altLang="ja-JP" sz="1600" dirty="0" smtClean="0">
              <a:latin typeface="+mn-ea"/>
            </a:endParaRPr>
          </a:p>
          <a:p>
            <a:pPr lvl="1"/>
            <a:r>
              <a:rPr lang="en-US" altLang="ja-JP" sz="1600" dirty="0" smtClean="0">
                <a:latin typeface="+mn-ea"/>
              </a:rPr>
              <a:t>4.2   </a:t>
            </a:r>
            <a:r>
              <a:rPr lang="ja-JP" altLang="en-US" sz="1600" dirty="0" smtClean="0">
                <a:latin typeface="+mn-ea"/>
                <a:hlinkClick r:id="rId14" action="ppaction://hlinksldjump"/>
              </a:rPr>
              <a:t>作業名</a:t>
            </a:r>
            <a:r>
              <a:rPr lang="en-US" altLang="ja-JP" sz="1600" dirty="0">
                <a:latin typeface="+mn-ea"/>
                <a:hlinkClick r:id="rId14" action="ppaction://hlinksldjump"/>
              </a:rPr>
              <a:t>(Operation)</a:t>
            </a:r>
            <a:r>
              <a:rPr lang="ja-JP" altLang="en-US" sz="1600" dirty="0">
                <a:latin typeface="+mn-ea"/>
                <a:hlinkClick r:id="rId14" action="ppaction://hlinksldjump"/>
              </a:rPr>
              <a:t>の</a:t>
            </a:r>
            <a:r>
              <a:rPr lang="ja-JP" altLang="en-US" sz="1600" dirty="0" smtClean="0">
                <a:latin typeface="+mn-ea"/>
                <a:hlinkClick r:id="rId14" action="ppaction://hlinksldjump"/>
              </a:rPr>
              <a:t>登録</a:t>
            </a:r>
            <a:endParaRPr lang="en-US" altLang="ja-JP" sz="1600" dirty="0">
              <a:latin typeface="+mn-ea"/>
            </a:endParaRPr>
          </a:p>
          <a:p>
            <a:pPr lvl="1"/>
            <a:r>
              <a:rPr lang="en-US" altLang="ja-JP" sz="1600" dirty="0" smtClean="0">
                <a:latin typeface="+mn-ea"/>
              </a:rPr>
              <a:t>4.3</a:t>
            </a:r>
            <a:r>
              <a:rPr lang="ja-JP" altLang="en-US" sz="1600" dirty="0">
                <a:latin typeface="+mn-ea"/>
              </a:rPr>
              <a:t>　</a:t>
            </a:r>
            <a:r>
              <a:rPr lang="ja-JP" altLang="en-US" sz="1600" dirty="0">
                <a:latin typeface="+mn-ea"/>
                <a:hlinkClick r:id="rId15" action="ppaction://hlinksldjump"/>
              </a:rPr>
              <a:t>パラメータシートにデータを</a:t>
            </a:r>
            <a:r>
              <a:rPr lang="ja-JP" altLang="en-US" sz="1600" dirty="0" smtClean="0">
                <a:latin typeface="+mn-ea"/>
                <a:hlinkClick r:id="rId15" action="ppaction://hlinksldjump"/>
              </a:rPr>
              <a:t>登録</a:t>
            </a:r>
            <a:endParaRPr lang="en-US" altLang="ja-JP" sz="1600" dirty="0" smtClean="0">
              <a:latin typeface="+mn-ea"/>
            </a:endParaRPr>
          </a:p>
          <a:p>
            <a:pPr lvl="1"/>
            <a:r>
              <a:rPr lang="en-US" altLang="ja-JP" sz="1600" dirty="0" smtClean="0">
                <a:latin typeface="+mn-ea"/>
              </a:rPr>
              <a:t>4.4</a:t>
            </a:r>
            <a:r>
              <a:rPr lang="ja-JP" altLang="en-US" sz="1600" dirty="0">
                <a:latin typeface="+mn-ea"/>
              </a:rPr>
              <a:t>　</a:t>
            </a:r>
            <a:r>
              <a:rPr lang="ja-JP" altLang="en-US" sz="1600" dirty="0">
                <a:latin typeface="+mn-ea"/>
                <a:hlinkClick r:id="rId16" action="ppaction://hlinksldjump"/>
              </a:rPr>
              <a:t>ジョブフロー</a:t>
            </a:r>
            <a:r>
              <a:rPr lang="en-US" altLang="ja-JP" sz="1600" dirty="0">
                <a:latin typeface="+mn-ea"/>
                <a:hlinkClick r:id="rId16" action="ppaction://hlinksldjump"/>
              </a:rPr>
              <a:t>(Conductor)</a:t>
            </a:r>
            <a:r>
              <a:rPr lang="ja-JP" altLang="en-US" sz="1600" dirty="0">
                <a:latin typeface="+mn-ea"/>
                <a:hlinkClick r:id="rId16" action="ppaction://hlinksldjump"/>
              </a:rPr>
              <a:t>の実行</a:t>
            </a:r>
            <a:endParaRPr lang="ja-JP" altLang="en-US" sz="1600" dirty="0">
              <a:latin typeface="+mn-ea"/>
            </a:endParaRPr>
          </a:p>
          <a:p>
            <a:pPr lvl="1"/>
            <a:r>
              <a:rPr lang="en-US" altLang="ja-JP" sz="1600" dirty="0" smtClean="0">
                <a:latin typeface="+mn-ea"/>
              </a:rPr>
              <a:t>4.5   </a:t>
            </a:r>
            <a:r>
              <a:rPr lang="ja-JP" altLang="en-US" sz="1600" dirty="0" smtClean="0">
                <a:latin typeface="+mn-ea"/>
                <a:hlinkClick r:id="rId17" action="ppaction://hlinksldjump"/>
              </a:rPr>
              <a:t>実行</a:t>
            </a:r>
            <a:r>
              <a:rPr lang="ja-JP" altLang="en-US" sz="1600" dirty="0">
                <a:latin typeface="+mn-ea"/>
                <a:hlinkClick r:id="rId17" action="ppaction://hlinksldjump"/>
              </a:rPr>
              <a:t>結果の</a:t>
            </a:r>
            <a:r>
              <a:rPr lang="ja-JP" altLang="en-US" sz="1600" dirty="0" smtClean="0">
                <a:latin typeface="+mn-ea"/>
                <a:hlinkClick r:id="rId17" action="ppaction://hlinksldjump"/>
              </a:rPr>
              <a:t>確認</a:t>
            </a:r>
            <a:endParaRPr lang="en-US" altLang="ja-JP" sz="1600" dirty="0" smtClean="0">
              <a:latin typeface="+mn-ea"/>
            </a:endParaRPr>
          </a:p>
        </p:txBody>
      </p:sp>
    </p:spTree>
    <p:extLst>
      <p:ext uri="{BB962C8B-B14F-4D97-AF65-F5344CB8AC3E}">
        <p14:creationId xmlns:p14="http://schemas.microsoft.com/office/powerpoint/2010/main" val="2198988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59172" y="2492870"/>
            <a:ext cx="5720750" cy="4026360"/>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Playbook</a:t>
            </a:r>
            <a:r>
              <a:rPr lang="ja-JP" altLang="en-US" dirty="0" smtClean="0"/>
              <a:t>素材集」へ新規</a:t>
            </a:r>
            <a:r>
              <a:rPr lang="en-US" altLang="ja-JP" dirty="0" smtClean="0"/>
              <a:t>Playbook</a:t>
            </a:r>
            <a:r>
              <a:rPr lang="ja-JP" altLang="en-US" dirty="0" smtClean="0"/>
              <a:t>を登録</a:t>
            </a:r>
            <a:endParaRPr lang="en-US" altLang="ja-JP" dirty="0"/>
          </a:p>
          <a:p>
            <a:pPr lvl="1"/>
            <a:r>
              <a:rPr lang="ja-JP" altLang="en-US" dirty="0"/>
              <a:t>次</a:t>
            </a:r>
            <a:r>
              <a:rPr lang="ja-JP" altLang="en-US" dirty="0" smtClean="0"/>
              <a:t>に作成した</a:t>
            </a:r>
            <a:r>
              <a:rPr lang="en-US" altLang="ja-JP" dirty="0" smtClean="0"/>
              <a:t>Playbook</a:t>
            </a:r>
            <a:r>
              <a:rPr lang="ja-JP" altLang="en-US" dirty="0" smtClean="0"/>
              <a:t>の登録を行います。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Playbook</a:t>
            </a:r>
            <a:r>
              <a:rPr lang="ja-JP" altLang="en-US" dirty="0" smtClean="0"/>
              <a:t>素材集」メニューを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登録開始をクリックし、各項目へ下表のように入力し登録を</a:t>
            </a:r>
            <a:endParaRPr lang="en-US" altLang="ja-JP" dirty="0" smtClean="0"/>
          </a:p>
          <a:p>
            <a:pPr marL="180000" lvl="1" indent="0">
              <a:buNone/>
            </a:pPr>
            <a:r>
              <a:rPr lang="en-US" altLang="ja-JP" dirty="0"/>
              <a:t> </a:t>
            </a:r>
            <a:r>
              <a:rPr lang="en-US" altLang="ja-JP" dirty="0" smtClean="0"/>
              <a:t>  </a:t>
            </a:r>
            <a:r>
              <a:rPr lang="ja-JP" altLang="en-US" dirty="0" smtClean="0"/>
              <a:t>クリックしてください。</a:t>
            </a:r>
          </a:p>
        </p:txBody>
      </p:sp>
      <p:sp>
        <p:nvSpPr>
          <p:cNvPr id="23" name="角丸四角形 22"/>
          <p:cNvSpPr/>
          <p:nvPr/>
        </p:nvSpPr>
        <p:spPr bwMode="auto">
          <a:xfrm>
            <a:off x="1366237" y="4892047"/>
            <a:ext cx="2315591" cy="86311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5" name="角丸四角形 24"/>
          <p:cNvSpPr/>
          <p:nvPr/>
        </p:nvSpPr>
        <p:spPr bwMode="auto">
          <a:xfrm>
            <a:off x="2313494" y="5953797"/>
            <a:ext cx="89417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Playbook</a:t>
            </a:r>
            <a:r>
              <a:rPr lang="ja-JP" altLang="en-US" sz="1200" dirty="0" smtClean="0">
                <a:solidFill>
                  <a:srgbClr val="FF0000"/>
                </a:solidFill>
                <a:latin typeface="+mn-ea"/>
              </a:rPr>
              <a:t>を</a:t>
            </a:r>
            <a:r>
              <a:rPr lang="ja-JP" altLang="en-US" sz="1200" dirty="0">
                <a:solidFill>
                  <a:srgbClr val="FF0000"/>
                </a:solidFill>
                <a:latin typeface="+mn-ea"/>
              </a:rPr>
              <a:t>アップロード</a:t>
            </a:r>
            <a:r>
              <a:rPr lang="ja-JP" altLang="en-US" sz="1200" dirty="0" smtClean="0">
                <a:solidFill>
                  <a:srgbClr val="FF0000"/>
                </a:solidFill>
                <a:latin typeface="+mn-ea"/>
              </a:rPr>
              <a:t>する</a:t>
            </a:r>
            <a:r>
              <a:rPr lang="ja-JP" altLang="en-US" sz="1200" dirty="0">
                <a:solidFill>
                  <a:srgbClr val="FF0000"/>
                </a:solidFill>
                <a:latin typeface="+mn-ea"/>
              </a:rPr>
              <a:t>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a:t>
            </a:r>
            <a:r>
              <a:rPr lang="ja-JP" altLang="en-US" sz="1200" dirty="0" smtClean="0">
                <a:solidFill>
                  <a:srgbClr val="FF0000"/>
                </a:solidFill>
                <a:latin typeface="+mn-ea"/>
              </a:rPr>
              <a:t>必ず</a:t>
            </a:r>
            <a:endParaRPr lang="en-US" altLang="ja-JP" sz="1200" dirty="0" smtClean="0">
              <a:solidFill>
                <a:srgbClr val="FF0000"/>
              </a:solidFill>
              <a:latin typeface="+mn-ea"/>
            </a:endParaRPr>
          </a:p>
          <a:p>
            <a:pPr algn="ctr"/>
            <a:r>
              <a:rPr lang="ja-JP" altLang="en-US" sz="1200" dirty="0" smtClean="0">
                <a:solidFill>
                  <a:srgbClr val="FF0000"/>
                </a:solidFill>
                <a:latin typeface="+mn-ea"/>
              </a:rPr>
              <a:t>「事前アップロード」ボタンを</a:t>
            </a:r>
            <a:r>
              <a:rPr lang="ja-JP" altLang="en-US" sz="1200" dirty="0">
                <a:solidFill>
                  <a:srgbClr val="FF0000"/>
                </a:solidFill>
                <a:latin typeface="+mn-ea"/>
              </a:rPr>
              <a:t>クリック</a:t>
            </a:r>
            <a:r>
              <a:rPr lang="ja-JP" altLang="en-US" sz="1200" dirty="0" smtClean="0">
                <a:solidFill>
                  <a:srgbClr val="FF0000"/>
                </a:solidFill>
                <a:latin typeface="+mn-ea"/>
              </a:rPr>
              <a:t>してください。</a:t>
            </a:r>
            <a:endParaRPr lang="en-US" altLang="ja-JP" sz="1200" dirty="0">
              <a:solidFill>
                <a:srgbClr val="FF0000"/>
              </a:solidFill>
              <a:latin typeface="+mn-ea"/>
            </a:endParaRPr>
          </a:p>
        </p:txBody>
      </p:sp>
      <p:sp>
        <p:nvSpPr>
          <p:cNvPr id="35" name="円形吹き出し 34"/>
          <p:cNvSpPr/>
          <p:nvPr/>
        </p:nvSpPr>
        <p:spPr bwMode="auto">
          <a:xfrm>
            <a:off x="3417081" y="5905697"/>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1951968458"/>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smtClean="0">
                          <a:solidFill>
                            <a:schemeClr val="tx1"/>
                          </a:solidFill>
                          <a:latin typeface="+mn-lt"/>
                        </a:rPr>
                        <a:t>yum_package_install</a:t>
                      </a:r>
                      <a:endParaRPr kumimoji="1" lang="en-US" altLang="ja-JP"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yum_package_install.yml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(4/5)</a:t>
            </a:r>
            <a:endParaRPr lang="ja-JP" altLang="en-US" dirty="0"/>
          </a:p>
        </p:txBody>
      </p:sp>
      <p:sp>
        <p:nvSpPr>
          <p:cNvPr id="53" name="正方形/長方形 52"/>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4" name="角丸四角形 53"/>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55" name="角丸四角形 5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56" name="角丸四角形 5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57" name="角丸四角形 5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8" name="角丸四角形 5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9" name="角丸四角形 58"/>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7" name="角丸四角形 26"/>
          <p:cNvSpPr/>
          <p:nvPr/>
        </p:nvSpPr>
        <p:spPr bwMode="auto">
          <a:xfrm>
            <a:off x="459173" y="3356989"/>
            <a:ext cx="790508" cy="20365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円形吹き出し 27"/>
          <p:cNvSpPr/>
          <p:nvPr/>
        </p:nvSpPr>
        <p:spPr bwMode="auto">
          <a:xfrm>
            <a:off x="1619590" y="3298908"/>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48490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671493" y="2447581"/>
            <a:ext cx="5782487" cy="4077849"/>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Movement-Playbook</a:t>
            </a:r>
            <a:r>
              <a:rPr lang="ja-JP" altLang="en-US" dirty="0" smtClean="0"/>
              <a:t>紐付」への登録</a:t>
            </a:r>
            <a:endParaRPr lang="en-US" altLang="ja-JP" dirty="0"/>
          </a:p>
          <a:p>
            <a:pPr lvl="1"/>
            <a:r>
              <a:rPr lang="ja-JP" altLang="en-US" dirty="0"/>
              <a:t>次</a:t>
            </a:r>
            <a:r>
              <a:rPr lang="ja-JP" altLang="en-US" dirty="0" smtClean="0"/>
              <a:t>に登録した</a:t>
            </a:r>
            <a:r>
              <a:rPr lang="en-US" altLang="ja-JP" dirty="0" smtClean="0"/>
              <a:t>Playbook</a:t>
            </a:r>
            <a:r>
              <a:rPr lang="ja-JP" altLang="en-US" dirty="0"/>
              <a:t>を</a:t>
            </a:r>
            <a:r>
              <a:rPr lang="en-US" altLang="ja-JP" dirty="0"/>
              <a:t>Movement</a:t>
            </a:r>
            <a:r>
              <a:rPr lang="ja-JP" altLang="en-US" dirty="0"/>
              <a:t>に</a:t>
            </a:r>
            <a:r>
              <a:rPr lang="ja-JP" altLang="en-US" dirty="0" smtClean="0"/>
              <a:t>紐付けます。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Movement-Playbook</a:t>
            </a:r>
            <a:r>
              <a:rPr lang="ja-JP" altLang="en-US" dirty="0" smtClean="0"/>
              <a:t>紐付」メニューをクリッ</a:t>
            </a:r>
            <a:endParaRPr lang="en-US" altLang="ja-JP" dirty="0" smtClean="0"/>
          </a:p>
          <a:p>
            <a:pPr marL="180000" lvl="1" indent="0">
              <a:buNone/>
            </a:pPr>
            <a:r>
              <a:rPr lang="en-US" altLang="ja-JP" dirty="0"/>
              <a:t> </a:t>
            </a:r>
            <a:r>
              <a:rPr lang="en-US" altLang="ja-JP" dirty="0" smtClean="0"/>
              <a:t>  </a:t>
            </a:r>
            <a:r>
              <a:rPr lang="ja-JP" altLang="en-US" dirty="0" smtClean="0"/>
              <a:t>ク</a:t>
            </a:r>
            <a:r>
              <a:rPr lang="ja-JP" altLang="en-US" dirty="0"/>
              <a:t>。各項目へ下表のように</a:t>
            </a:r>
            <a:r>
              <a:rPr lang="ja-JP" altLang="en-US" dirty="0" smtClean="0"/>
              <a:t>入力、選択し登録をクリックして</a:t>
            </a:r>
            <a:endParaRPr lang="en-US" altLang="ja-JP" dirty="0" smtClean="0"/>
          </a:p>
          <a:p>
            <a:pPr marL="180000" lvl="1" indent="0">
              <a:buNone/>
            </a:pPr>
            <a:r>
              <a:rPr lang="ja-JP" altLang="en-US" dirty="0"/>
              <a:t>　</a:t>
            </a:r>
            <a:r>
              <a:rPr lang="ja-JP" altLang="en-US" dirty="0" smtClean="0"/>
              <a:t>ください。</a:t>
            </a:r>
          </a:p>
        </p:txBody>
      </p:sp>
      <p:sp>
        <p:nvSpPr>
          <p:cNvPr id="22" name="角丸四角形 21"/>
          <p:cNvSpPr/>
          <p:nvPr/>
        </p:nvSpPr>
        <p:spPr bwMode="auto">
          <a:xfrm>
            <a:off x="1643505" y="4925589"/>
            <a:ext cx="3288546" cy="70330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2519644" y="5796989"/>
            <a:ext cx="956519" cy="21111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Movement</a:t>
            </a:r>
            <a:r>
              <a:rPr lang="ja-JP" altLang="en-US" sz="1200" dirty="0" smtClean="0">
                <a:solidFill>
                  <a:srgbClr val="FF0000"/>
                </a:solidFill>
                <a:latin typeface="+mn-ea"/>
              </a:rPr>
              <a:t>１つに対し複数の</a:t>
            </a:r>
            <a:r>
              <a:rPr lang="en-US" altLang="ja-JP" sz="1200" dirty="0" smtClean="0">
                <a:solidFill>
                  <a:srgbClr val="FF0000"/>
                </a:solidFill>
                <a:latin typeface="+mn-ea"/>
              </a:rPr>
              <a:t>Playbook</a:t>
            </a:r>
            <a:r>
              <a:rPr lang="ja-JP" altLang="en-US" sz="1200" dirty="0" smtClean="0">
                <a:solidFill>
                  <a:srgbClr val="FF0000"/>
                </a:solidFill>
                <a:latin typeface="+mn-ea"/>
              </a:rPr>
              <a:t>を</a:t>
            </a:r>
            <a:endParaRPr lang="en-US" altLang="ja-JP" sz="1200" dirty="0" smtClean="0">
              <a:solidFill>
                <a:srgbClr val="FF0000"/>
              </a:solidFill>
              <a:latin typeface="+mn-ea"/>
            </a:endParaRPr>
          </a:p>
          <a:p>
            <a:pPr algn="ctr"/>
            <a:r>
              <a:rPr lang="ja-JP" altLang="en-US" sz="1200" dirty="0" smtClean="0">
                <a:solidFill>
                  <a:srgbClr val="FF0000"/>
                </a:solidFill>
                <a:latin typeface="+mn-ea"/>
              </a:rPr>
              <a:t>登録する場合</a:t>
            </a:r>
            <a:r>
              <a:rPr lang="ja-JP" altLang="en-US" sz="1200" dirty="0">
                <a:solidFill>
                  <a:srgbClr val="FF0000"/>
                </a:solidFill>
                <a:latin typeface="+mn-ea"/>
              </a:rPr>
              <a:t>、</a:t>
            </a:r>
            <a:r>
              <a:rPr lang="ja-JP" altLang="en-US" sz="1200" dirty="0" smtClean="0">
                <a:solidFill>
                  <a:srgbClr val="FF0000"/>
                </a:solidFill>
                <a:latin typeface="+mn-ea"/>
              </a:rPr>
              <a:t>インクルード順序を指定</a:t>
            </a:r>
            <a:endParaRPr lang="en-US" altLang="ja-JP" sz="1200" dirty="0" smtClean="0">
              <a:solidFill>
                <a:srgbClr val="FF0000"/>
              </a:solidFill>
              <a:latin typeface="+mn-ea"/>
            </a:endParaRPr>
          </a:p>
          <a:p>
            <a:pPr algn="ctr"/>
            <a:r>
              <a:rPr lang="ja-JP" altLang="en-US" sz="1200" dirty="0" smtClean="0">
                <a:solidFill>
                  <a:srgbClr val="FF0000"/>
                </a:solidFill>
                <a:latin typeface="+mn-ea"/>
              </a:rPr>
              <a:t>１：１の場合は</a:t>
            </a:r>
            <a:r>
              <a:rPr lang="en-US" altLang="ja-JP" sz="1200" dirty="0" smtClean="0">
                <a:solidFill>
                  <a:srgbClr val="FF0000"/>
                </a:solidFill>
                <a:latin typeface="+mn-ea"/>
              </a:rPr>
              <a:t>1</a:t>
            </a:r>
            <a:r>
              <a:rPr lang="ja-JP" altLang="en-US" sz="1200" dirty="0" smtClean="0">
                <a:solidFill>
                  <a:srgbClr val="FF0000"/>
                </a:solidFill>
                <a:latin typeface="+mn-ea"/>
              </a:rPr>
              <a:t>を入力してください。</a:t>
            </a:r>
            <a:endParaRPr lang="en-US" altLang="ja-JP" sz="1200" dirty="0" smtClean="0">
              <a:solidFill>
                <a:srgbClr val="FF0000"/>
              </a:solidFill>
              <a:latin typeface="+mn-ea"/>
            </a:endParaRPr>
          </a:p>
        </p:txBody>
      </p:sp>
      <p:sp>
        <p:nvSpPr>
          <p:cNvPr id="36" name="円形吹き出し 35"/>
          <p:cNvSpPr/>
          <p:nvPr/>
        </p:nvSpPr>
        <p:spPr bwMode="auto">
          <a:xfrm>
            <a:off x="3620987" y="5755654"/>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3" name="角丸四角形 22"/>
          <p:cNvSpPr/>
          <p:nvPr/>
        </p:nvSpPr>
        <p:spPr bwMode="auto">
          <a:xfrm>
            <a:off x="179512" y="4007941"/>
            <a:ext cx="6490792" cy="749557"/>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2748946243"/>
              </p:ext>
            </p:extLst>
          </p:nvPr>
        </p:nvGraphicFramePr>
        <p:xfrm>
          <a:off x="252612" y="4071786"/>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smtClean="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81882" y="4654485"/>
            <a:ext cx="301542" cy="312200"/>
          </a:xfrm>
          <a:prstGeom prst="wedgeEllipseCallout">
            <a:avLst>
              <a:gd name="adj1" fmla="val 482133"/>
              <a:gd name="adj2" fmla="val 11712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(5/5)</a:t>
            </a:r>
            <a:endParaRPr lang="ja-JP" altLang="en-US" dirty="0"/>
          </a:p>
        </p:txBody>
      </p:sp>
      <p:sp>
        <p:nvSpPr>
          <p:cNvPr id="47" name="正方形/長方形 46"/>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角丸四角形 47"/>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53" name="角丸四角形 52"/>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6" name="角丸四角形 25"/>
          <p:cNvSpPr/>
          <p:nvPr/>
        </p:nvSpPr>
        <p:spPr bwMode="auto">
          <a:xfrm>
            <a:off x="628294" y="3492324"/>
            <a:ext cx="848479" cy="27043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1764842" y="3454749"/>
            <a:ext cx="301542" cy="312200"/>
          </a:xfrm>
          <a:prstGeom prst="wedgeEllipseCallout">
            <a:avLst>
              <a:gd name="adj1" fmla="val -143137"/>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863612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66694" y="2514656"/>
            <a:ext cx="5687085" cy="393853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3.2</a:t>
            </a:r>
            <a:r>
              <a:rPr lang="ja-JP" altLang="en-US" sz="2200" dirty="0" smtClean="0"/>
              <a:t> ジョブ</a:t>
            </a:r>
            <a:r>
              <a:rPr lang="en-US" altLang="ja-JP" sz="2200" dirty="0"/>
              <a:t>(Movement)</a:t>
            </a:r>
            <a:r>
              <a:rPr lang="ja-JP" altLang="en-US" sz="2200" dirty="0" smtClean="0"/>
              <a:t>をジョブフロー</a:t>
            </a:r>
            <a:r>
              <a:rPr lang="en-US" altLang="ja-JP" sz="2200" dirty="0"/>
              <a:t>(Conductor)</a:t>
            </a:r>
            <a:r>
              <a:rPr lang="ja-JP" altLang="en-US" sz="2200" dirty="0"/>
              <a:t>に</a:t>
            </a:r>
            <a:r>
              <a:rPr lang="ja-JP" altLang="en-US" sz="2200" dirty="0" smtClean="0"/>
              <a:t>組込み</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Conductor</a:t>
            </a:r>
            <a:r>
              <a:rPr lang="ja-JP" altLang="en-US" dirty="0" smtClean="0"/>
              <a:t>」を作成する</a:t>
            </a:r>
            <a:endParaRPr lang="en-US" altLang="ja-JP" dirty="0" smtClean="0"/>
          </a:p>
          <a:p>
            <a:pPr lvl="1"/>
            <a:r>
              <a:rPr lang="ja-JP" altLang="en-US" dirty="0"/>
              <a:t>次に</a:t>
            </a:r>
            <a:r>
              <a:rPr lang="en-US" altLang="ja-JP" dirty="0"/>
              <a:t>Movement</a:t>
            </a:r>
            <a:r>
              <a:rPr lang="ja-JP" altLang="en-US" dirty="0"/>
              <a:t>を</a:t>
            </a:r>
            <a:r>
              <a:rPr lang="en-US" altLang="ja-JP" dirty="0"/>
              <a:t>Conductor</a:t>
            </a:r>
            <a:r>
              <a:rPr lang="ja-JP" altLang="en-US" dirty="0"/>
              <a:t>に組み込んで</a:t>
            </a:r>
            <a:r>
              <a:rPr lang="ja-JP" altLang="en-US" dirty="0" smtClean="0"/>
              <a:t>いきます。</a:t>
            </a:r>
            <a:endParaRPr lang="en-US" altLang="ja-JP" dirty="0" smtClean="0"/>
          </a:p>
          <a:p>
            <a:pPr marL="180000" lvl="1" indent="0">
              <a:buNone/>
            </a:pPr>
            <a:r>
              <a:rPr lang="en-US" altLang="ja-JP" dirty="0"/>
              <a:t> </a:t>
            </a:r>
            <a:r>
              <a:rPr lang="ja-JP" altLang="en-US" dirty="0" smtClean="0"/>
              <a:t>「</a:t>
            </a:r>
            <a:r>
              <a:rPr lang="en-US" altLang="ja-JP" dirty="0" smtClean="0"/>
              <a:t>Conductor</a:t>
            </a:r>
            <a:r>
              <a:rPr lang="ja-JP" altLang="en-US" dirty="0" smtClean="0"/>
              <a:t>」メニューグループ </a:t>
            </a:r>
            <a:r>
              <a:rPr lang="en-US" altLang="ja-JP" dirty="0" smtClean="0"/>
              <a:t>&gt;&gt;</a:t>
            </a:r>
            <a:r>
              <a:rPr lang="ja-JP" altLang="en-US" dirty="0" smtClean="0"/>
              <a:t>「</a:t>
            </a:r>
            <a:r>
              <a:rPr lang="en-US" altLang="ja-JP" dirty="0" smtClean="0"/>
              <a:t>Conductor</a:t>
            </a:r>
            <a:r>
              <a:rPr lang="ja-JP" altLang="en-US" dirty="0" smtClean="0"/>
              <a:t>クラス編集」メニューを</a:t>
            </a:r>
            <a:r>
              <a:rPr lang="ja-JP" altLang="en-US" dirty="0"/>
              <a:t>クリック</a:t>
            </a:r>
            <a:r>
              <a:rPr lang="ja-JP" altLang="en-US" dirty="0" smtClean="0"/>
              <a:t>。</a:t>
            </a:r>
            <a:endParaRPr lang="en-US" altLang="ja-JP" dirty="0" smtClean="0"/>
          </a:p>
          <a:p>
            <a:pPr marL="180000" lvl="1" indent="0">
              <a:buNone/>
            </a:pPr>
            <a:r>
              <a:rPr lang="ja-JP" altLang="en-US" dirty="0" smtClean="0"/>
              <a:t>  下記の順番の通り入力、移動、連結させ登録をクリックして</a:t>
            </a:r>
            <a:endParaRPr lang="en-US" altLang="ja-JP" dirty="0" smtClean="0"/>
          </a:p>
          <a:p>
            <a:pPr marL="180000" lvl="1" indent="0">
              <a:buNone/>
            </a:pPr>
            <a:r>
              <a:rPr lang="en-US" altLang="ja-JP" dirty="0"/>
              <a:t> </a:t>
            </a:r>
            <a:r>
              <a:rPr lang="en-US" altLang="ja-JP" dirty="0" smtClean="0"/>
              <a:t> </a:t>
            </a:r>
            <a:r>
              <a:rPr lang="ja-JP" altLang="en-US" dirty="0" smtClean="0"/>
              <a:t>ください。</a:t>
            </a:r>
            <a:endParaRPr lang="ja-JP" altLang="en-US" dirty="0"/>
          </a:p>
        </p:txBody>
      </p:sp>
      <p:sp>
        <p:nvSpPr>
          <p:cNvPr id="24" name="角丸四角形 23"/>
          <p:cNvSpPr/>
          <p:nvPr/>
        </p:nvSpPr>
        <p:spPr bwMode="auto">
          <a:xfrm>
            <a:off x="4954486" y="4829724"/>
            <a:ext cx="1399294" cy="97808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441941" y="6159863"/>
            <a:ext cx="524347" cy="1634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1" name="グループ化 10"/>
          <p:cNvGrpSpPr/>
          <p:nvPr/>
        </p:nvGrpSpPr>
        <p:grpSpPr>
          <a:xfrm rot="1073295">
            <a:off x="3418640" y="3507070"/>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smtClean="0">
                  <a:solidFill>
                    <a:schemeClr val="bg2"/>
                  </a:solidFill>
                  <a:latin typeface="+mn-ea"/>
                </a:rPr>
                <a:t>ドラッグ＆ドロップ</a:t>
              </a:r>
              <a:endParaRPr lang="en-US" altLang="ja-JP" sz="800" b="1" dirty="0" smtClean="0">
                <a:solidFill>
                  <a:schemeClr val="bg2"/>
                </a:solidFill>
                <a:latin typeface="+mn-ea"/>
              </a:endParaRPr>
            </a:p>
          </p:txBody>
        </p:sp>
      </p:grpSp>
      <p:sp>
        <p:nvSpPr>
          <p:cNvPr id="34" name="角丸四角形 33"/>
          <p:cNvSpPr/>
          <p:nvPr/>
        </p:nvSpPr>
        <p:spPr bwMode="auto">
          <a:xfrm>
            <a:off x="4968283" y="3234887"/>
            <a:ext cx="1408789" cy="17613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テキスト ボックス 32"/>
          <p:cNvSpPr txBox="1"/>
          <p:nvPr/>
        </p:nvSpPr>
        <p:spPr>
          <a:xfrm>
            <a:off x="3032923" y="3190746"/>
            <a:ext cx="1868329" cy="276999"/>
          </a:xfrm>
          <a:prstGeom prst="rect">
            <a:avLst/>
          </a:prstGeom>
          <a:noFill/>
        </p:spPr>
        <p:txBody>
          <a:bodyPr wrap="square" rtlCol="0">
            <a:spAutoFit/>
          </a:bodyPr>
          <a:lstStyle/>
          <a:p>
            <a:pPr algn="ctr"/>
            <a:r>
              <a:rPr kumimoji="1" lang="ja-JP" altLang="en-US" sz="1200" dirty="0" smtClean="0">
                <a:solidFill>
                  <a:srgbClr val="FF0000"/>
                </a:solidFill>
              </a:rPr>
              <a:t>作業説明等の文字入力可</a:t>
            </a:r>
            <a:endParaRPr kumimoji="1" lang="ja-JP" altLang="en-US" sz="1200" dirty="0">
              <a:solidFill>
                <a:srgbClr val="FF0000"/>
              </a:solidFill>
            </a:endParaRPr>
          </a:p>
        </p:txBody>
      </p:sp>
      <p:cxnSp>
        <p:nvCxnSpPr>
          <p:cNvPr id="37" name="直線コネクタ 36"/>
          <p:cNvCxnSpPr/>
          <p:nvPr/>
        </p:nvCxnSpPr>
        <p:spPr bwMode="auto">
          <a:xfrm>
            <a:off x="4820153" y="3438066"/>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086458" y="3438065"/>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32455"/>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にデータシートと</a:t>
            </a:r>
          </a:p>
          <a:p>
            <a:pPr algn="ctr"/>
            <a:r>
              <a:rPr lang="ja-JP" altLang="en-US" sz="900" b="1" dirty="0">
                <a:latin typeface="+mn-ea"/>
              </a:rPr>
              <a:t>パラメータシートを設定</a:t>
            </a:r>
          </a:p>
        </p:txBody>
      </p:sp>
      <p:sp>
        <p:nvSpPr>
          <p:cNvPr id="43" name="角丸四角形 42"/>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53" name="角丸四角形 52"/>
          <p:cNvSpPr/>
          <p:nvPr/>
        </p:nvSpPr>
        <p:spPr bwMode="auto">
          <a:xfrm>
            <a:off x="3753810" y="2261144"/>
            <a:ext cx="2294884" cy="76697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54" name="円形吹き出し 53"/>
          <p:cNvSpPr/>
          <p:nvPr/>
        </p:nvSpPr>
        <p:spPr bwMode="auto">
          <a:xfrm>
            <a:off x="5877882" y="2843925"/>
            <a:ext cx="301542" cy="312200"/>
          </a:xfrm>
          <a:prstGeom prst="wedgeEllipseCallout">
            <a:avLst>
              <a:gd name="adj1" fmla="val 2585"/>
              <a:gd name="adj2" fmla="val 7659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55" name="円形吹き出し 54"/>
          <p:cNvSpPr/>
          <p:nvPr/>
        </p:nvSpPr>
        <p:spPr bwMode="auto">
          <a:xfrm>
            <a:off x="6075531" y="4438762"/>
            <a:ext cx="301542" cy="312200"/>
          </a:xfrm>
          <a:prstGeom prst="wedgeEllipseCallout">
            <a:avLst>
              <a:gd name="adj1" fmla="val 2050"/>
              <a:gd name="adj2" fmla="val 8107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56" name="円形吹き出し 55"/>
          <p:cNvSpPr/>
          <p:nvPr/>
        </p:nvSpPr>
        <p:spPr bwMode="auto">
          <a:xfrm>
            <a:off x="2115713" y="6085505"/>
            <a:ext cx="301542" cy="312200"/>
          </a:xfrm>
          <a:prstGeom prst="wedgeEllipseCallout">
            <a:avLst>
              <a:gd name="adj1" fmla="val -96099"/>
              <a:gd name="adj2" fmla="val -9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46" name="角丸四角形 45"/>
          <p:cNvSpPr/>
          <p:nvPr/>
        </p:nvSpPr>
        <p:spPr bwMode="auto">
          <a:xfrm>
            <a:off x="2156206" y="4077432"/>
            <a:ext cx="555190" cy="3122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582012" y="4754338"/>
            <a:ext cx="2023737" cy="69078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a:t>
            </a:r>
            <a:r>
              <a:rPr lang="en-US" altLang="ja-JP" sz="1200" dirty="0" smtClean="0">
                <a:latin typeface="+mn-ea"/>
              </a:rPr>
              <a:t>OUT</a:t>
            </a:r>
            <a:r>
              <a:rPr lang="ja-JP" altLang="en-US" sz="1200" dirty="0" smtClean="0">
                <a:latin typeface="+mn-ea"/>
              </a:rPr>
              <a:t>」から「</a:t>
            </a:r>
            <a:r>
              <a:rPr lang="en-US" altLang="ja-JP" sz="1200" dirty="0" smtClean="0">
                <a:latin typeface="+mn-ea"/>
              </a:rPr>
              <a:t>IN</a:t>
            </a:r>
            <a:r>
              <a:rPr lang="ja-JP" altLang="en-US" sz="1200" dirty="0" smtClean="0">
                <a:latin typeface="+mn-ea"/>
              </a:rPr>
              <a:t>」へ</a:t>
            </a:r>
            <a:endParaRPr lang="en-US" altLang="ja-JP" sz="1200" dirty="0" smtClean="0">
              <a:latin typeface="+mn-ea"/>
            </a:endParaRPr>
          </a:p>
          <a:p>
            <a:pPr algn="ctr"/>
            <a:r>
              <a:rPr lang="ja-JP" altLang="en-US" sz="1200" dirty="0" smtClean="0">
                <a:latin typeface="+mn-ea"/>
              </a:rPr>
              <a:t>ドラッグで連結</a:t>
            </a:r>
            <a:endParaRPr lang="en-US" altLang="ja-JP" sz="1200" dirty="0" smtClean="0">
              <a:latin typeface="+mn-ea"/>
            </a:endParaRPr>
          </a:p>
        </p:txBody>
      </p:sp>
      <p:sp>
        <p:nvSpPr>
          <p:cNvPr id="47" name="円形吹き出し 46"/>
          <p:cNvSpPr/>
          <p:nvPr/>
        </p:nvSpPr>
        <p:spPr bwMode="auto">
          <a:xfrm>
            <a:off x="2304207" y="4653015"/>
            <a:ext cx="301542" cy="312200"/>
          </a:xfrm>
          <a:prstGeom prst="wedgeEllipseCallout">
            <a:avLst>
              <a:gd name="adj1" fmla="val 13002"/>
              <a:gd name="adj2" fmla="val -1353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3901988945"/>
              </p:ext>
            </p:extLst>
          </p:nvPr>
        </p:nvGraphicFramePr>
        <p:xfrm>
          <a:off x="3957975" y="2372993"/>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smtClean="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662424" y="3645030"/>
            <a:ext cx="788600" cy="2042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6" name="円形吹き出し 35"/>
          <p:cNvSpPr/>
          <p:nvPr/>
        </p:nvSpPr>
        <p:spPr bwMode="auto">
          <a:xfrm>
            <a:off x="1678098" y="3590175"/>
            <a:ext cx="301542" cy="312200"/>
          </a:xfrm>
          <a:prstGeom prst="wedgeEllipseCallout">
            <a:avLst>
              <a:gd name="adj1" fmla="val -118711"/>
              <a:gd name="adj2" fmla="val 19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229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43723" y="2132820"/>
            <a:ext cx="6072547" cy="4314213"/>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(1/4)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データシート</a:t>
            </a:r>
            <a:r>
              <a:rPr lang="ja-JP" altLang="en-US" dirty="0"/>
              <a:t>を作成</a:t>
            </a:r>
            <a:r>
              <a:rPr lang="ja-JP" altLang="en-US" dirty="0" smtClean="0"/>
              <a:t>する</a:t>
            </a:r>
            <a:endParaRPr lang="en-US" altLang="ja-JP" dirty="0" smtClean="0"/>
          </a:p>
          <a:p>
            <a:pPr lvl="1"/>
            <a:r>
              <a:rPr lang="ja-JP" altLang="en-US" dirty="0" smtClean="0"/>
              <a:t>次にデータシートを作成します。</a:t>
            </a:r>
            <a:endParaRPr lang="en-US" altLang="ja-JP" dirty="0"/>
          </a:p>
          <a:p>
            <a:pPr marL="180000" lvl="1" indent="0">
              <a:buNone/>
            </a:pPr>
            <a:r>
              <a:rPr lang="ja-JP" altLang="en-US" dirty="0" smtClean="0"/>
              <a:t> 「メニュー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へ下表のように</a:t>
            </a:r>
            <a:r>
              <a:rPr lang="ja-JP" altLang="en-US" dirty="0" smtClean="0"/>
              <a:t>入力、選択し</a:t>
            </a:r>
            <a:r>
              <a:rPr lang="ja-JP" altLang="en-US" dirty="0"/>
              <a:t>作成</a:t>
            </a:r>
            <a:r>
              <a:rPr lang="ja-JP" altLang="en-US" dirty="0" smtClean="0"/>
              <a:t>を</a:t>
            </a:r>
            <a:r>
              <a:rPr lang="ja-JP" altLang="en-US" dirty="0"/>
              <a:t>クリックしてください。</a:t>
            </a:r>
          </a:p>
          <a:p>
            <a:pPr marL="180000" lvl="1" indent="0">
              <a:buNone/>
            </a:pPr>
            <a:endParaRPr lang="ja-JP" altLang="en-US" dirty="0"/>
          </a:p>
        </p:txBody>
      </p:sp>
      <p:sp>
        <p:nvSpPr>
          <p:cNvPr id="26" name="角丸四角形 25"/>
          <p:cNvSpPr/>
          <p:nvPr/>
        </p:nvSpPr>
        <p:spPr bwMode="auto">
          <a:xfrm>
            <a:off x="1276127" y="6131412"/>
            <a:ext cx="582525" cy="17840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4" name="角丸四角形 33"/>
          <p:cNvSpPr/>
          <p:nvPr/>
        </p:nvSpPr>
        <p:spPr bwMode="auto">
          <a:xfrm>
            <a:off x="5064690" y="3077677"/>
            <a:ext cx="1423454" cy="71582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2987385" y="2218268"/>
            <a:ext cx="3209687" cy="80434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2925127" y="2869594"/>
            <a:ext cx="301542" cy="312200"/>
          </a:xfrm>
          <a:prstGeom prst="wedgeEllipseCallout">
            <a:avLst>
              <a:gd name="adj1" fmla="val 659573"/>
              <a:gd name="adj2" fmla="val 9553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55" name="円形吹き出し 54"/>
          <p:cNvSpPr/>
          <p:nvPr/>
        </p:nvSpPr>
        <p:spPr bwMode="auto">
          <a:xfrm>
            <a:off x="2077307" y="6064513"/>
            <a:ext cx="301542" cy="312200"/>
          </a:xfrm>
          <a:prstGeom prst="wedgeEllipseCallout">
            <a:avLst>
              <a:gd name="adj1" fmla="val -109038"/>
              <a:gd name="adj2" fmla="val -1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46" name="角丸四角形 45"/>
          <p:cNvSpPr/>
          <p:nvPr/>
        </p:nvSpPr>
        <p:spPr bwMode="auto">
          <a:xfrm>
            <a:off x="1331550" y="2695092"/>
            <a:ext cx="896528" cy="120896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314320" y="4466325"/>
            <a:ext cx="6335715" cy="85628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47" name="円形吹き出し 46"/>
          <p:cNvSpPr/>
          <p:nvPr/>
        </p:nvSpPr>
        <p:spPr bwMode="auto">
          <a:xfrm>
            <a:off x="202303" y="4293528"/>
            <a:ext cx="301542" cy="312200"/>
          </a:xfrm>
          <a:prstGeom prst="wedgeEllipseCallout">
            <a:avLst>
              <a:gd name="adj1" fmla="val 324071"/>
              <a:gd name="adj2" fmla="val -2361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1792144395"/>
              </p:ext>
            </p:extLst>
          </p:nvPr>
        </p:nvGraphicFramePr>
        <p:xfrm>
          <a:off x="3075898" y="2321119"/>
          <a:ext cx="3032659" cy="502920"/>
        </p:xfrm>
        <a:graphic>
          <a:graphicData uri="http://schemas.openxmlformats.org/drawingml/2006/table">
            <a:tbl>
              <a:tblPr firstRow="1" bandRow="1">
                <a:tableStyleId>{5C22544A-7EE6-4342-B048-85BDC9FD1C3A}</a:tableStyleId>
              </a:tblPr>
              <a:tblGrid>
                <a:gridCol w="1010065">
                  <a:extLst>
                    <a:ext uri="{9D8B030D-6E8A-4147-A177-3AD203B41FA5}">
                      <a16:colId xmlns:a16="http://schemas.microsoft.com/office/drawing/2014/main" val="2883640048"/>
                    </a:ext>
                  </a:extLst>
                </a:gridCol>
                <a:gridCol w="1011297">
                  <a:extLst>
                    <a:ext uri="{9D8B030D-6E8A-4147-A177-3AD203B41FA5}">
                      <a16:colId xmlns:a16="http://schemas.microsoft.com/office/drawing/2014/main" val="1123245703"/>
                    </a:ext>
                  </a:extLst>
                </a:gridCol>
                <a:gridCol w="1011297">
                  <a:extLst>
                    <a:ext uri="{9D8B030D-6E8A-4147-A177-3AD203B41FA5}">
                      <a16:colId xmlns:a16="http://schemas.microsoft.com/office/drawing/2014/main" val="4172640789"/>
                    </a:ext>
                  </a:extLst>
                </a:gridCol>
              </a:tblGrid>
              <a:tr h="230172">
                <a:tc>
                  <a:txBody>
                    <a:bodyPr/>
                    <a:lstStyle/>
                    <a:p>
                      <a:pPr algn="ctr"/>
                      <a:r>
                        <a:rPr kumimoji="1" lang="ja-JP" altLang="en-US" sz="105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5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5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0172">
                <a:tc>
                  <a:txBody>
                    <a:bodyPr/>
                    <a:lstStyle/>
                    <a:p>
                      <a:pPr algn="ctr"/>
                      <a:r>
                        <a:rPr kumimoji="1" lang="ja-JP" altLang="en-US" sz="1050" b="0" dirty="0" smtClean="0">
                          <a:solidFill>
                            <a:schemeClr val="tx1"/>
                          </a:solidFill>
                          <a:latin typeface="+mn-lt"/>
                        </a:rPr>
                        <a:t>フラグ定義</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データシート</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2</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graphicFrame>
        <p:nvGraphicFramePr>
          <p:cNvPr id="59" name="表 58"/>
          <p:cNvGraphicFramePr>
            <a:graphicFrameLocks noGrp="1"/>
          </p:cNvGraphicFramePr>
          <p:nvPr>
            <p:extLst>
              <p:ext uri="{D42A27DB-BD31-4B8C-83A1-F6EECF244321}">
                <p14:modId xmlns:p14="http://schemas.microsoft.com/office/powerpoint/2010/main" val="2402180063"/>
              </p:ext>
            </p:extLst>
          </p:nvPr>
        </p:nvGraphicFramePr>
        <p:xfrm>
          <a:off x="436020" y="4660789"/>
          <a:ext cx="6096360" cy="487680"/>
        </p:xfrm>
        <a:graphic>
          <a:graphicData uri="http://schemas.openxmlformats.org/drawingml/2006/table">
            <a:tbl>
              <a:tblPr firstRow="1" bandRow="1">
                <a:tableStyleId>{5C22544A-7EE6-4342-B048-85BDC9FD1C3A}</a:tableStyleId>
              </a:tblPr>
              <a:tblGrid>
                <a:gridCol w="1218080">
                  <a:extLst>
                    <a:ext uri="{9D8B030D-6E8A-4147-A177-3AD203B41FA5}">
                      <a16:colId xmlns:a16="http://schemas.microsoft.com/office/drawing/2014/main" val="2883640048"/>
                    </a:ext>
                  </a:extLst>
                </a:gridCol>
                <a:gridCol w="1219570">
                  <a:extLst>
                    <a:ext uri="{9D8B030D-6E8A-4147-A177-3AD203B41FA5}">
                      <a16:colId xmlns:a16="http://schemas.microsoft.com/office/drawing/2014/main" val="1123245703"/>
                    </a:ext>
                  </a:extLst>
                </a:gridCol>
                <a:gridCol w="1219570">
                  <a:extLst>
                    <a:ext uri="{9D8B030D-6E8A-4147-A177-3AD203B41FA5}">
                      <a16:colId xmlns:a16="http://schemas.microsoft.com/office/drawing/2014/main" val="4065303426"/>
                    </a:ext>
                  </a:extLst>
                </a:gridCol>
                <a:gridCol w="1219570">
                  <a:extLst>
                    <a:ext uri="{9D8B030D-6E8A-4147-A177-3AD203B41FA5}">
                      <a16:colId xmlns:a16="http://schemas.microsoft.com/office/drawing/2014/main" val="2133181834"/>
                    </a:ext>
                  </a:extLst>
                </a:gridCol>
                <a:gridCol w="1219570">
                  <a:extLst>
                    <a:ext uri="{9D8B030D-6E8A-4147-A177-3AD203B41FA5}">
                      <a16:colId xmlns:a16="http://schemas.microsoft.com/office/drawing/2014/main" val="24275691"/>
                    </a:ext>
                  </a:extLst>
                </a:gridCol>
              </a:tblGrid>
              <a:tr h="169423">
                <a:tc>
                  <a:txBody>
                    <a:bodyPr/>
                    <a:lstStyle/>
                    <a:p>
                      <a:pPr algn="ctr"/>
                      <a:r>
                        <a:rPr kumimoji="1" lang="ja-JP" altLang="en-US" sz="1000" dirty="0" smtClean="0">
                          <a:solidFill>
                            <a:schemeClr val="bg1"/>
                          </a:solidFill>
                          <a:latin typeface="+mn-lt"/>
                        </a:rPr>
                        <a:t>項目名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入力方式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最大バイト数</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必須</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一意制約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2385">
                <a:tc>
                  <a:txBody>
                    <a:bodyPr/>
                    <a:lstStyle/>
                    <a:p>
                      <a:pPr algn="ctr"/>
                      <a:r>
                        <a:rPr kumimoji="1" lang="ja-JP" altLang="en-US" sz="1000" b="0" dirty="0" smtClean="0">
                          <a:solidFill>
                            <a:schemeClr val="tx1"/>
                          </a:solidFill>
                          <a:latin typeface="+mn-lt"/>
                        </a:rPr>
                        <a:t>パッケージフラグ</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00" dirty="0" smtClean="0">
                          <a:solidFill>
                            <a:schemeClr val="tx1"/>
                          </a:solidFill>
                          <a:latin typeface="+mn-lt"/>
                        </a:rPr>
                        <a:t>文字列</a:t>
                      </a:r>
                      <a:r>
                        <a:rPr kumimoji="1" lang="en-US" altLang="ja-JP" sz="1000" dirty="0" smtClean="0">
                          <a:solidFill>
                            <a:schemeClr val="tx1"/>
                          </a:solidFill>
                          <a:latin typeface="+mn-lt"/>
                        </a:rPr>
                        <a:t>(</a:t>
                      </a:r>
                      <a:r>
                        <a:rPr kumimoji="1" lang="ja-JP" altLang="en-US" sz="1000" dirty="0" smtClean="0">
                          <a:solidFill>
                            <a:schemeClr val="tx1"/>
                          </a:solidFill>
                          <a:latin typeface="+mn-lt"/>
                        </a:rPr>
                        <a:t>単一行</a:t>
                      </a:r>
                      <a:r>
                        <a:rPr kumimoji="1" lang="en-US" altLang="ja-JP"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00" dirty="0" smtClean="0">
                          <a:solidFill>
                            <a:schemeClr val="tx1"/>
                          </a:solidFill>
                          <a:latin typeface="+mn-lt"/>
                        </a:rPr>
                        <a:t>32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2" name="角丸四角形 21"/>
          <p:cNvSpPr/>
          <p:nvPr/>
        </p:nvSpPr>
        <p:spPr bwMode="auto">
          <a:xfrm>
            <a:off x="453816" y="2920150"/>
            <a:ext cx="840107" cy="1799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円形吹き出し 23"/>
          <p:cNvSpPr/>
          <p:nvPr/>
        </p:nvSpPr>
        <p:spPr bwMode="auto">
          <a:xfrm>
            <a:off x="359656" y="2495419"/>
            <a:ext cx="301542" cy="312200"/>
          </a:xfrm>
          <a:prstGeom prst="wedgeEllipseCallout">
            <a:avLst>
              <a:gd name="adj1" fmla="val 353"/>
              <a:gd name="adj2" fmla="val 904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3754668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95642" y="2204830"/>
            <a:ext cx="5948094" cy="422904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(2/4)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a:t>次</a:t>
            </a:r>
            <a:r>
              <a:rPr lang="ja-JP" altLang="en-US" dirty="0" smtClean="0"/>
              <a:t>にパラメーター</a:t>
            </a:r>
            <a:r>
              <a:rPr lang="ja-JP" altLang="en-US" dirty="0"/>
              <a:t>シート</a:t>
            </a:r>
            <a:r>
              <a:rPr lang="ja-JP" altLang="en-US" dirty="0" smtClean="0"/>
              <a:t>の作成を行います。</a:t>
            </a:r>
            <a:endParaRPr lang="en-US" altLang="ja-JP" dirty="0" smtClean="0"/>
          </a:p>
          <a:p>
            <a:pPr marL="180000" lvl="1" indent="0">
              <a:buNone/>
            </a:pPr>
            <a:r>
              <a:rPr lang="ja-JP" altLang="en-US" dirty="0"/>
              <a:t> </a:t>
            </a:r>
            <a:r>
              <a:rPr lang="ja-JP" altLang="en-US" dirty="0" smtClean="0"/>
              <a:t>「メニュー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smtClean="0"/>
              <a:t>  各項目</a:t>
            </a:r>
            <a:r>
              <a:rPr lang="ja-JP" altLang="en-US" dirty="0"/>
              <a:t>へ下表のように</a:t>
            </a:r>
            <a:r>
              <a:rPr lang="ja-JP" altLang="en-US" dirty="0" smtClean="0"/>
              <a:t>入力、選択して下さい。</a:t>
            </a:r>
            <a:r>
              <a:rPr lang="en-US" altLang="ja-JP" dirty="0" smtClean="0"/>
              <a:t>(</a:t>
            </a:r>
            <a:r>
              <a:rPr lang="ja-JP" altLang="en-US" dirty="0" smtClean="0"/>
              <a:t>次ページへ続く</a:t>
            </a:r>
            <a:r>
              <a:rPr lang="en-US" altLang="ja-JP" dirty="0" smtClean="0"/>
              <a:t>)</a:t>
            </a:r>
            <a:endParaRPr lang="ja-JP" altLang="en-US" dirty="0"/>
          </a:p>
        </p:txBody>
      </p:sp>
      <p:sp>
        <p:nvSpPr>
          <p:cNvPr id="34" name="角丸四角形 33"/>
          <p:cNvSpPr/>
          <p:nvPr/>
        </p:nvSpPr>
        <p:spPr bwMode="auto">
          <a:xfrm>
            <a:off x="5081438" y="3125465"/>
            <a:ext cx="1406706" cy="43206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12906"/>
              <a:gd name="adj2" fmla="val -53353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6" name="角丸四角形 45"/>
          <p:cNvSpPr/>
          <p:nvPr/>
        </p:nvSpPr>
        <p:spPr bwMode="auto">
          <a:xfrm>
            <a:off x="1654647" y="2585261"/>
            <a:ext cx="344041" cy="163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862411" y="2242816"/>
            <a:ext cx="1760484"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グループをクリック</a:t>
            </a:r>
            <a:endParaRPr lang="en-US" altLang="ja-JP" sz="1200" dirty="0" smtClean="0">
              <a:latin typeface="+mn-ea"/>
            </a:endParaRPr>
          </a:p>
        </p:txBody>
      </p:sp>
      <p:sp>
        <p:nvSpPr>
          <p:cNvPr id="47" name="円形吹き出し 46"/>
          <p:cNvSpPr/>
          <p:nvPr/>
        </p:nvSpPr>
        <p:spPr bwMode="auto">
          <a:xfrm>
            <a:off x="1651603" y="2177971"/>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3326587665"/>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パラメータシート</a:t>
                      </a:r>
                      <a:endParaRPr kumimoji="1" lang="en-US" altLang="ja-JP" sz="1050" dirty="0" smtClean="0">
                        <a:solidFill>
                          <a:schemeClr val="tx1"/>
                        </a:solidFill>
                        <a:latin typeface="+mn-lt"/>
                      </a:endParaRPr>
                    </a:p>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ホスト</a:t>
                      </a:r>
                      <a:r>
                        <a:rPr kumimoji="1" lang="en-US" altLang="ja-JP" sz="1050" dirty="0" smtClean="0">
                          <a:solidFill>
                            <a:schemeClr val="tx1"/>
                          </a:solidFill>
                          <a:latin typeface="+mn-lt"/>
                        </a:rPr>
                        <a:t>/</a:t>
                      </a:r>
                      <a:r>
                        <a:rPr kumimoji="1" lang="ja-JP" altLang="en-US" sz="1050" dirty="0" smtClean="0">
                          <a:solidFill>
                            <a:schemeClr val="tx1"/>
                          </a:solidFill>
                          <a:latin typeface="+mn-lt"/>
                        </a:rPr>
                        <a:t>オペレーション含む</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84561" y="3933258"/>
            <a:ext cx="2131893" cy="7601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smtClean="0">
              <a:solidFill>
                <a:srgbClr val="FF0000"/>
              </a:solidFill>
              <a:latin typeface="+mn-ea"/>
            </a:endParaRPr>
          </a:p>
        </p:txBody>
      </p:sp>
      <p:sp>
        <p:nvSpPr>
          <p:cNvPr id="24" name="円形吹き出し 23"/>
          <p:cNvSpPr/>
          <p:nvPr/>
        </p:nvSpPr>
        <p:spPr bwMode="auto">
          <a:xfrm>
            <a:off x="3498821" y="3708237"/>
            <a:ext cx="301542" cy="312200"/>
          </a:xfrm>
          <a:prstGeom prst="wedgeEllipseCallout">
            <a:avLst>
              <a:gd name="adj1" fmla="val -179214"/>
              <a:gd name="adj2" fmla="val -2829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7" name="角丸四角形 26"/>
          <p:cNvSpPr/>
          <p:nvPr/>
        </p:nvSpPr>
        <p:spPr bwMode="auto">
          <a:xfrm>
            <a:off x="2255537" y="2766882"/>
            <a:ext cx="948273" cy="2010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991230208"/>
              </p:ext>
            </p:extLst>
          </p:nvPr>
        </p:nvGraphicFramePr>
        <p:xfrm>
          <a:off x="1692373" y="4044905"/>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smtClean="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smtClean="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79629" y="1698720"/>
            <a:ext cx="7588949" cy="431720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(3/4)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smtClean="0"/>
              <a:t>項目を追加し、各項目へ</a:t>
            </a:r>
            <a:r>
              <a:rPr lang="ja-JP" altLang="en-US" dirty="0"/>
              <a:t>下表のように</a:t>
            </a:r>
            <a:r>
              <a:rPr lang="ja-JP" altLang="en-US" dirty="0" smtClean="0"/>
              <a:t>入力、選択して</a:t>
            </a:r>
            <a:r>
              <a:rPr lang="ja-JP" altLang="en-US" dirty="0"/>
              <a:t>下さい</a:t>
            </a:r>
            <a:r>
              <a:rPr lang="ja-JP" altLang="en-US" dirty="0" smtClean="0"/>
              <a:t>。</a:t>
            </a:r>
            <a:r>
              <a:rPr lang="en-US" altLang="ja-JP" dirty="0" smtClean="0"/>
              <a:t>(</a:t>
            </a:r>
            <a:r>
              <a:rPr lang="ja-JP" altLang="en-US" dirty="0" smtClean="0"/>
              <a:t>次ページへ続く</a:t>
            </a:r>
            <a:r>
              <a:rPr lang="en-US" altLang="ja-JP" dirty="0" smtClean="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
        <p:nvSpPr>
          <p:cNvPr id="46" name="角丸四角形 45"/>
          <p:cNvSpPr/>
          <p:nvPr/>
        </p:nvSpPr>
        <p:spPr bwMode="auto">
          <a:xfrm>
            <a:off x="1331550" y="2107757"/>
            <a:ext cx="216030" cy="14019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475570" y="1730750"/>
            <a:ext cx="2477011"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項目</a:t>
            </a:r>
            <a:r>
              <a:rPr lang="ja-JP" altLang="en-US" sz="1200" dirty="0">
                <a:latin typeface="+mn-ea"/>
              </a:rPr>
              <a:t>が</a:t>
            </a:r>
            <a:r>
              <a:rPr lang="en-US" altLang="ja-JP" sz="1200" dirty="0" smtClean="0">
                <a:latin typeface="+mn-ea"/>
              </a:rPr>
              <a:t>5</a:t>
            </a:r>
            <a:r>
              <a:rPr lang="ja-JP" altLang="en-US" sz="1200" dirty="0" smtClean="0">
                <a:latin typeface="+mn-ea"/>
              </a:rPr>
              <a:t>個になるようにクリック</a:t>
            </a:r>
            <a:endParaRPr lang="en-US" altLang="ja-JP" sz="1200" dirty="0" smtClean="0">
              <a:latin typeface="+mn-ea"/>
            </a:endParaRPr>
          </a:p>
        </p:txBody>
      </p:sp>
      <p:sp>
        <p:nvSpPr>
          <p:cNvPr id="47" name="円形吹き出し 46"/>
          <p:cNvSpPr/>
          <p:nvPr/>
        </p:nvSpPr>
        <p:spPr bwMode="auto">
          <a:xfrm>
            <a:off x="1264763" y="1665905"/>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2081808111"/>
              </p:ext>
            </p:extLst>
          </p:nvPr>
        </p:nvGraphicFramePr>
        <p:xfrm>
          <a:off x="350813" y="4181309"/>
          <a:ext cx="6051328" cy="2128091"/>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smtClean="0">
                          <a:solidFill>
                            <a:schemeClr val="bg1"/>
                          </a:solidFill>
                          <a:latin typeface="+mn-lt"/>
                        </a:rPr>
                        <a:t>項目名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入力方式</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選択項目</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smtClean="0">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err="1" smtClean="0">
                          <a:solidFill>
                            <a:schemeClr val="tx1"/>
                          </a:solidFill>
                          <a:latin typeface="+mn-lt"/>
                        </a:rPr>
                        <a:t>mariadb</a:t>
                      </a:r>
                      <a:r>
                        <a:rPr kumimoji="1" lang="en-US" altLang="ja-JP" sz="900" b="0" dirty="0" smtClean="0">
                          <a:solidFill>
                            <a:schemeClr val="tx1"/>
                          </a:solidFill>
                          <a:latin typeface="+mn-lt"/>
                        </a:rPr>
                        <a:t>-server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smtClean="0">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smtClean="0">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smtClean="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2252593" y="2276839"/>
            <a:ext cx="4235551" cy="15903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207427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4864" y="1705862"/>
            <a:ext cx="7593616" cy="432187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(4/4)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smtClean="0"/>
          </a:p>
          <a:p>
            <a:pPr lvl="1"/>
            <a:r>
              <a:rPr lang="ja-JP" altLang="en-US" dirty="0"/>
              <a:t>項目</a:t>
            </a:r>
            <a:r>
              <a:rPr lang="ja-JP" altLang="en-US" dirty="0" smtClean="0"/>
              <a:t>の移動が完了できたら作成をクリックして下さい。</a:t>
            </a:r>
            <a:endParaRPr lang="en-US" altLang="ja-JP" dirty="0"/>
          </a:p>
        </p:txBody>
      </p:sp>
      <p:sp>
        <p:nvSpPr>
          <p:cNvPr id="46" name="角丸四角形 45"/>
          <p:cNvSpPr/>
          <p:nvPr/>
        </p:nvSpPr>
        <p:spPr bwMode="auto">
          <a:xfrm>
            <a:off x="2214931" y="2396525"/>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2382736" y="2019801"/>
            <a:ext cx="3641455"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smtClean="0">
              <a:latin typeface="+mn-ea"/>
            </a:endParaRPr>
          </a:p>
        </p:txBody>
      </p:sp>
      <p:sp>
        <p:nvSpPr>
          <p:cNvPr id="47" name="円形吹き出し 46"/>
          <p:cNvSpPr/>
          <p:nvPr/>
        </p:nvSpPr>
        <p:spPr bwMode="auto">
          <a:xfrm>
            <a:off x="2171929" y="1954956"/>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051199" y="239581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3880490" y="2393743"/>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4725174" y="2393743"/>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979640" y="4135520"/>
            <a:ext cx="4690399" cy="2062953"/>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pic>
        <p:nvPicPr>
          <p:cNvPr id="6" name="図 5"/>
          <p:cNvPicPr>
            <a:picLocks noChangeAspect="1"/>
          </p:cNvPicPr>
          <p:nvPr/>
        </p:nvPicPr>
        <p:blipFill>
          <a:blip r:embed="rId3"/>
          <a:stretch>
            <a:fillRect/>
          </a:stretch>
        </p:blipFill>
        <p:spPr>
          <a:xfrm>
            <a:off x="2171929" y="4539453"/>
            <a:ext cx="4284536" cy="1558862"/>
          </a:xfrm>
          <a:prstGeom prst="rect">
            <a:avLst/>
          </a:prstGeom>
        </p:spPr>
      </p:pic>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smtClean="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smtClean="0"/>
              <a:t>すべての項目を</a:t>
            </a:r>
            <a:r>
              <a:rPr lang="ja-JP" altLang="en-US" sz="1200" dirty="0" smtClean="0">
                <a:latin typeface="+mn-ea"/>
              </a:rPr>
              <a:t>移動すると以下のようになります</a:t>
            </a:r>
            <a:endParaRPr lang="en-US" altLang="ja-JP" sz="1200" dirty="0">
              <a:latin typeface="+mn-ea"/>
            </a:endParaRPr>
          </a:p>
        </p:txBody>
      </p:sp>
      <p:sp>
        <p:nvSpPr>
          <p:cNvPr id="29" name="円形吹き出し 28"/>
          <p:cNvSpPr/>
          <p:nvPr/>
        </p:nvSpPr>
        <p:spPr bwMode="auto">
          <a:xfrm>
            <a:off x="708002" y="5638818"/>
            <a:ext cx="301542" cy="312200"/>
          </a:xfrm>
          <a:prstGeom prst="wedgeEllipseCallout">
            <a:avLst>
              <a:gd name="adj1" fmla="val 136372"/>
              <a:gd name="adj2" fmla="val -30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smtClean="0">
              <a:latin typeface="+mn-ea"/>
            </a:endParaRPr>
          </a:p>
        </p:txBody>
      </p:sp>
      <p:sp>
        <p:nvSpPr>
          <p:cNvPr id="30" name="角丸四角形 29"/>
          <p:cNvSpPr/>
          <p:nvPr/>
        </p:nvSpPr>
        <p:spPr bwMode="auto">
          <a:xfrm>
            <a:off x="1261780" y="5686647"/>
            <a:ext cx="607868" cy="1968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548365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8752" y="2126879"/>
            <a:ext cx="6165437" cy="432654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データシート</a:t>
            </a:r>
            <a:r>
              <a:rPr lang="ja-JP" altLang="en-US" sz="2200" dirty="0"/>
              <a:t>にデータを</a:t>
            </a:r>
            <a:r>
              <a:rPr lang="ja-JP" altLang="en-US" sz="2200" dirty="0" smtClean="0"/>
              <a:t>登録</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「フラグ</a:t>
            </a:r>
            <a:r>
              <a:rPr lang="ja-JP" altLang="en-US" dirty="0"/>
              <a:t>定義</a:t>
            </a:r>
            <a:r>
              <a:rPr lang="ja-JP" altLang="en-US" dirty="0" smtClean="0"/>
              <a:t>」へ新規データ</a:t>
            </a:r>
            <a:r>
              <a:rPr lang="ja-JP" altLang="en-US" dirty="0"/>
              <a:t>を登録</a:t>
            </a:r>
            <a:endParaRPr lang="en-US" altLang="ja-JP" dirty="0"/>
          </a:p>
          <a:p>
            <a:pPr lvl="1"/>
            <a:r>
              <a:rPr lang="ja-JP" altLang="en-US" dirty="0" smtClean="0"/>
              <a:t>先ほど作成したフラグ定義</a:t>
            </a:r>
            <a:r>
              <a:rPr lang="en-US" altLang="ja-JP" dirty="0" smtClean="0"/>
              <a:t>(</a:t>
            </a:r>
            <a:r>
              <a:rPr lang="ja-JP" altLang="en-US" dirty="0" smtClean="0"/>
              <a:t>データシート</a:t>
            </a:r>
            <a:r>
              <a:rPr lang="en-US" altLang="ja-JP" dirty="0" smtClean="0"/>
              <a:t>)</a:t>
            </a:r>
            <a:r>
              <a:rPr lang="ja-JP" altLang="en-US" dirty="0" smtClean="0"/>
              <a:t>にデータの登録を行います。</a:t>
            </a:r>
            <a:endParaRPr lang="en-US" altLang="ja-JP" dirty="0" smtClean="0"/>
          </a:p>
          <a:p>
            <a:pPr marL="180000" lvl="1" indent="0">
              <a:buNone/>
            </a:pPr>
            <a:r>
              <a:rPr lang="ja-JP" altLang="en-US" dirty="0" smtClean="0"/>
              <a:t> 「入力用」メニューグループ </a:t>
            </a:r>
            <a:r>
              <a:rPr lang="en-US" altLang="ja-JP" dirty="0" smtClean="0"/>
              <a:t>&gt;&gt;</a:t>
            </a:r>
            <a:r>
              <a:rPr lang="ja-JP" altLang="en-US" dirty="0" smtClean="0"/>
              <a:t>「フラグ</a:t>
            </a:r>
            <a:r>
              <a:rPr lang="ja-JP" altLang="en-US" dirty="0"/>
              <a:t>定義</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a:t> </a:t>
            </a:r>
            <a:r>
              <a:rPr lang="ja-JP" altLang="en-US" dirty="0" smtClean="0"/>
              <a:t>  項目</a:t>
            </a:r>
            <a:r>
              <a:rPr lang="ja-JP" altLang="en-US" dirty="0"/>
              <a:t>へ下表のように</a:t>
            </a:r>
            <a:r>
              <a:rPr lang="ja-JP" altLang="en-US" dirty="0" smtClean="0"/>
              <a:t>入力し登録をクリックして下さい</a:t>
            </a:r>
            <a:r>
              <a:rPr lang="ja-JP" altLang="en-US" dirty="0"/>
              <a:t>。</a:t>
            </a:r>
          </a:p>
        </p:txBody>
      </p:sp>
      <p:sp>
        <p:nvSpPr>
          <p:cNvPr id="24" name="角丸四角形 23"/>
          <p:cNvSpPr/>
          <p:nvPr/>
        </p:nvSpPr>
        <p:spPr bwMode="auto">
          <a:xfrm>
            <a:off x="1475570" y="4733586"/>
            <a:ext cx="1080150" cy="65618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2375727" y="5585242"/>
            <a:ext cx="1036406" cy="2242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3" name="角丸四角形 42"/>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53" name="角丸四角形 52"/>
          <p:cNvSpPr/>
          <p:nvPr/>
        </p:nvSpPr>
        <p:spPr bwMode="auto">
          <a:xfrm>
            <a:off x="2555720" y="3789316"/>
            <a:ext cx="1800250" cy="74879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2354582" y="3649370"/>
            <a:ext cx="301542" cy="312200"/>
          </a:xfrm>
          <a:prstGeom prst="wedgeEllipseCallout">
            <a:avLst>
              <a:gd name="adj1" fmla="val -168213"/>
              <a:gd name="adj2" fmla="val 30713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56" name="円形吹き出し 55"/>
          <p:cNvSpPr/>
          <p:nvPr/>
        </p:nvSpPr>
        <p:spPr bwMode="auto">
          <a:xfrm>
            <a:off x="3532489" y="5545668"/>
            <a:ext cx="301542" cy="312200"/>
          </a:xfrm>
          <a:prstGeom prst="wedgeEllipseCallout">
            <a:avLst>
              <a:gd name="adj1" fmla="val -85552"/>
              <a:gd name="adj2" fmla="val -35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5" name="角丸四角形 34"/>
          <p:cNvSpPr/>
          <p:nvPr/>
        </p:nvSpPr>
        <p:spPr bwMode="auto">
          <a:xfrm>
            <a:off x="6816301" y="330775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データシートにデータを登録</a:t>
            </a:r>
            <a:endParaRPr lang="ja-JP" altLang="en-US" sz="900" b="1" dirty="0">
              <a:solidFill>
                <a:srgbClr val="FF0000"/>
              </a:solidFill>
              <a:latin typeface="+mn-ea"/>
            </a:endParaRP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graphicFrame>
        <p:nvGraphicFramePr>
          <p:cNvPr id="41" name="表 40"/>
          <p:cNvGraphicFramePr>
            <a:graphicFrameLocks noGrp="1"/>
          </p:cNvGraphicFramePr>
          <p:nvPr>
            <p:extLst>
              <p:ext uri="{D42A27DB-BD31-4B8C-83A1-F6EECF244321}">
                <p14:modId xmlns:p14="http://schemas.microsoft.com/office/powerpoint/2010/main" val="1527321224"/>
              </p:ext>
            </p:extLst>
          </p:nvPr>
        </p:nvGraphicFramePr>
        <p:xfrm>
          <a:off x="2663213" y="3894443"/>
          <a:ext cx="1595135" cy="548640"/>
        </p:xfrm>
        <a:graphic>
          <a:graphicData uri="http://schemas.openxmlformats.org/drawingml/2006/table">
            <a:tbl>
              <a:tblPr firstRow="1" bandRow="1">
                <a:tableStyleId>{5C22544A-7EE6-4342-B048-85BDC9FD1C3A}</a:tableStyleId>
              </a:tblPr>
              <a:tblGrid>
                <a:gridCol w="1595135">
                  <a:extLst>
                    <a:ext uri="{9D8B030D-6E8A-4147-A177-3AD203B41FA5}">
                      <a16:colId xmlns:a16="http://schemas.microsoft.com/office/drawing/2014/main" val="2883640048"/>
                    </a:ext>
                  </a:extLst>
                </a:gridCol>
              </a:tblGrid>
              <a:tr h="220890">
                <a:tc>
                  <a:txBody>
                    <a:bodyPr/>
                    <a:lstStyle/>
                    <a:p>
                      <a:pPr algn="ctr"/>
                      <a:r>
                        <a:rPr kumimoji="1" lang="ja-JP" altLang="en-US" sz="1200" dirty="0" smtClean="0">
                          <a:solidFill>
                            <a:schemeClr val="bg1"/>
                          </a:solidFill>
                          <a:latin typeface="+mn-lt"/>
                        </a:rPr>
                        <a:t>パッケージフラグ</a:t>
                      </a:r>
                      <a:endParaRPr kumimoji="1" lang="en-US" altLang="ja-JP"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en-US" altLang="ja-JP" sz="1200" b="0" dirty="0" smtClean="0">
                          <a:solidFill>
                            <a:schemeClr val="tx1"/>
                          </a:solidFill>
                          <a:latin typeface="+mn-lt"/>
                        </a:rPr>
                        <a:t>Yes</a:t>
                      </a:r>
                      <a:endParaRPr kumimoji="1" lang="ja-JP" altLang="en-US"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418752" y="3073686"/>
            <a:ext cx="840788" cy="22629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1357994" y="3036411"/>
            <a:ext cx="301542" cy="312200"/>
          </a:xfrm>
          <a:prstGeom prst="wedgeEllipseCallout">
            <a:avLst>
              <a:gd name="adj1" fmla="val -85552"/>
              <a:gd name="adj2" fmla="val -35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37385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9313" y="2121980"/>
            <a:ext cx="6440805" cy="4331208"/>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最後に代入値自動登録を行います。</a:t>
            </a:r>
            <a:endParaRPr lang="en-US" altLang="ja-JP" dirty="0" smtClean="0"/>
          </a:p>
          <a:p>
            <a:pPr marL="180000" lvl="1" indent="0">
              <a:buNone/>
            </a:pPr>
            <a:r>
              <a:rPr lang="ja-JP" altLang="en-US" dirty="0" smtClean="0"/>
              <a:t> 「</a:t>
            </a:r>
            <a:r>
              <a:rPr lang="en-US" altLang="ja-JP" dirty="0" smtClean="0"/>
              <a:t>Ansible-Legacy</a:t>
            </a:r>
            <a:r>
              <a:rPr lang="ja-JP" altLang="en-US" dirty="0" smtClean="0"/>
              <a:t>」メニューグループ </a:t>
            </a:r>
            <a:r>
              <a:rPr lang="en-US" altLang="ja-JP" dirty="0" smtClean="0"/>
              <a:t>&gt;&gt;</a:t>
            </a:r>
            <a:r>
              <a:rPr lang="ja-JP" altLang="en-US" dirty="0" smtClean="0"/>
              <a:t>「</a:t>
            </a:r>
            <a:r>
              <a:rPr lang="zh-TW" altLang="en-US" dirty="0" smtClean="0"/>
              <a:t>代入値自動登録設定</a:t>
            </a:r>
            <a:r>
              <a:rPr lang="ja-JP" altLang="en-US" dirty="0" smtClean="0"/>
              <a:t>」メニューをクリック。</a:t>
            </a:r>
            <a:endParaRPr lang="en-US" altLang="ja-JP" dirty="0" smtClean="0"/>
          </a:p>
          <a:p>
            <a:pPr marL="180000" lvl="1" indent="0">
              <a:buNone/>
            </a:pPr>
            <a:r>
              <a:rPr lang="ja-JP" altLang="en-US" dirty="0" smtClean="0"/>
              <a:t>  各項目</a:t>
            </a:r>
            <a:r>
              <a:rPr lang="ja-JP" altLang="en-US" dirty="0"/>
              <a:t>へ下表のように入力、選択して下さい。</a:t>
            </a:r>
            <a:r>
              <a:rPr lang="en-US" altLang="ja-JP" dirty="0"/>
              <a:t>(</a:t>
            </a:r>
            <a:r>
              <a:rPr lang="ja-JP" altLang="en-US" dirty="0"/>
              <a:t>次ページへ続く</a:t>
            </a:r>
            <a:r>
              <a:rPr lang="en-US" altLang="ja-JP" dirty="0" smtClean="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graphicFrame>
        <p:nvGraphicFramePr>
          <p:cNvPr id="41" name="表 40"/>
          <p:cNvGraphicFramePr>
            <a:graphicFrameLocks noGrp="1"/>
          </p:cNvGraphicFramePr>
          <p:nvPr>
            <p:extLst>
              <p:ext uri="{D42A27DB-BD31-4B8C-83A1-F6EECF244321}">
                <p14:modId xmlns:p14="http://schemas.microsoft.com/office/powerpoint/2010/main" val="3742707169"/>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smtClean="0">
                          <a:solidFill>
                            <a:schemeClr val="bg1"/>
                          </a:solidFill>
                          <a:latin typeface="+mn-lt"/>
                        </a:rPr>
                        <a:t>メニューグループ</a:t>
                      </a:r>
                      <a:r>
                        <a:rPr kumimoji="1" lang="en-US" altLang="ja-JP" sz="600" dirty="0" smtClean="0">
                          <a:solidFill>
                            <a:schemeClr val="bg1"/>
                          </a:solidFill>
                          <a:latin typeface="+mn-lt"/>
                        </a:rPr>
                        <a:t>:</a:t>
                      </a:r>
                      <a:r>
                        <a:rPr kumimoji="1" lang="ja-JP" altLang="en-US" sz="600" dirty="0" smtClean="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Movement</a:t>
                      </a:r>
                      <a:endParaRPr kumimoji="1" lang="ja-JP" altLang="en-US" sz="6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Key</a:t>
                      </a:r>
                      <a:r>
                        <a:rPr kumimoji="1" lang="ja-JP" altLang="en-US" sz="600" dirty="0" smtClean="0">
                          <a:solidFill>
                            <a:schemeClr val="bg1"/>
                          </a:solidFill>
                          <a:latin typeface="+mn-lt"/>
                        </a:rPr>
                        <a:t>変数</a:t>
                      </a:r>
                    </a:p>
                    <a:p>
                      <a:pPr algn="ctr"/>
                      <a:r>
                        <a:rPr kumimoji="1" lang="ja-JP" altLang="en-US" sz="600" dirty="0" smtClean="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httpd</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mariadb</a:t>
                      </a:r>
                      <a:r>
                        <a:rPr kumimoji="1" lang="en-US" altLang="ja-JP" sz="600" dirty="0" smtClean="0">
                          <a:solidFill>
                            <a:schemeClr val="tx1"/>
                          </a:solidFill>
                          <a:latin typeface="+mn-lt"/>
                        </a:rPr>
                        <a:t>-server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2</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php</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3</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perl</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4</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5</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189313" y="3446161"/>
            <a:ext cx="843691" cy="22619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99407" y="3007205"/>
            <a:ext cx="301542" cy="312200"/>
          </a:xfrm>
          <a:prstGeom prst="wedgeEllipseCallout">
            <a:avLst>
              <a:gd name="adj1" fmla="val 1386"/>
              <a:gd name="adj2" fmla="val 941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9498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b="27728"/>
          <a:stretch/>
        </p:blipFill>
        <p:spPr>
          <a:xfrm>
            <a:off x="292038" y="1601690"/>
            <a:ext cx="6268117" cy="312349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各項目へ入力、選択が完了したら登録をクリックして下さい</a:t>
            </a:r>
            <a:r>
              <a:rPr lang="ja-JP" altLang="en-US" dirty="0"/>
              <a:t>。</a:t>
            </a:r>
            <a:endParaRPr lang="en-US" altLang="ja-JP" dirty="0"/>
          </a:p>
        </p:txBody>
      </p:sp>
      <p:sp>
        <p:nvSpPr>
          <p:cNvPr id="34" name="角丸四角形 33"/>
          <p:cNvSpPr/>
          <p:nvPr/>
        </p:nvSpPr>
        <p:spPr bwMode="auto">
          <a:xfrm>
            <a:off x="1312410" y="2967365"/>
            <a:ext cx="5112711" cy="886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4" name="円形吹き出し 53"/>
          <p:cNvSpPr/>
          <p:nvPr/>
        </p:nvSpPr>
        <p:spPr bwMode="auto">
          <a:xfrm>
            <a:off x="3491446" y="3985473"/>
            <a:ext cx="301542" cy="312200"/>
          </a:xfrm>
          <a:prstGeom prst="wedgeEllipseCallout">
            <a:avLst>
              <a:gd name="adj1" fmla="val -124106"/>
              <a:gd name="adj2" fmla="val 359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7" name="角丸四角形 16"/>
          <p:cNvSpPr/>
          <p:nvPr/>
        </p:nvSpPr>
        <p:spPr bwMode="auto">
          <a:xfrm>
            <a:off x="2248541" y="4025308"/>
            <a:ext cx="1008140" cy="27236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smtClean="0"/>
              <a:t>変数</a:t>
            </a:r>
            <a:r>
              <a:rPr lang="ja-JP" altLang="en-US" sz="1000" dirty="0"/>
              <a:t>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smtClean="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smtClean="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smtClean="0">
                          <a:solidFill>
                            <a:schemeClr val="tx1"/>
                          </a:solidFill>
                          <a:latin typeface="+mn-lt"/>
                        </a:rPr>
                        <a:t>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基本的なタイプであり、表の中の値を変数に紐づけるものです。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smtClean="0">
                          <a:solidFill>
                            <a:schemeClr val="tx1"/>
                          </a:solidFill>
                          <a:latin typeface="+mn-lt"/>
                        </a:rPr>
                        <a:t>Key</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表の項目</a:t>
                      </a:r>
                      <a:r>
                        <a:rPr kumimoji="1" lang="en-US" altLang="ja-JP" sz="900" dirty="0" smtClean="0">
                          <a:solidFill>
                            <a:schemeClr val="tx1"/>
                          </a:solidFill>
                          <a:latin typeface="+mn-lt"/>
                        </a:rPr>
                        <a:t>(</a:t>
                      </a:r>
                      <a:r>
                        <a:rPr kumimoji="1" lang="ja-JP" altLang="en-US" sz="900" dirty="0" smtClean="0">
                          <a:solidFill>
                            <a:schemeClr val="tx1"/>
                          </a:solidFill>
                          <a:latin typeface="+mn-lt"/>
                        </a:rPr>
                        <a:t>列名</a:t>
                      </a:r>
                      <a:r>
                        <a:rPr kumimoji="1" lang="en-US" altLang="ja-JP" sz="900" dirty="0" smtClean="0">
                          <a:solidFill>
                            <a:schemeClr val="tx1"/>
                          </a:solidFill>
                          <a:latin typeface="+mn-lt"/>
                        </a:rPr>
                        <a:t>)</a:t>
                      </a:r>
                      <a:r>
                        <a:rPr kumimoji="1" lang="ja-JP" altLang="en-US" sz="900" dirty="0" smtClean="0">
                          <a:solidFill>
                            <a:schemeClr val="tx1"/>
                          </a:solidFill>
                          <a:latin typeface="+mn-lt"/>
                        </a:rPr>
                        <a:t>を変数に紐づけるものです。項目の設定値が空白の場合は紐づけ対象外になります。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smtClean="0">
                          <a:solidFill>
                            <a:schemeClr val="tx1"/>
                          </a:solidFill>
                          <a:latin typeface="+mn-lt"/>
                        </a:rPr>
                        <a:t>Key-Value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項目の名称</a:t>
                      </a:r>
                      <a:r>
                        <a:rPr kumimoji="1" lang="en-US" altLang="ja-JP" sz="900" dirty="0" smtClean="0">
                          <a:solidFill>
                            <a:schemeClr val="tx1"/>
                          </a:solidFill>
                          <a:latin typeface="+mn-lt"/>
                        </a:rPr>
                        <a:t>(Key)</a:t>
                      </a:r>
                      <a:r>
                        <a:rPr kumimoji="1" lang="ja-JP" altLang="en-US" sz="900" dirty="0" smtClean="0">
                          <a:solidFill>
                            <a:schemeClr val="tx1"/>
                          </a:solidFill>
                          <a:latin typeface="+mn-lt"/>
                        </a:rPr>
                        <a:t>と設定値</a:t>
                      </a:r>
                      <a:r>
                        <a:rPr kumimoji="1" lang="en-US" altLang="ja-JP" sz="900" dirty="0" smtClean="0">
                          <a:solidFill>
                            <a:schemeClr val="tx1"/>
                          </a:solidFill>
                          <a:latin typeface="+mn-lt"/>
                        </a:rPr>
                        <a:t>(Value)</a:t>
                      </a:r>
                      <a:r>
                        <a:rPr kumimoji="1" lang="ja-JP" altLang="en-US" sz="900" dirty="0" smtClean="0">
                          <a:solidFill>
                            <a:schemeClr val="tx1"/>
                          </a:solidFill>
                          <a:latin typeface="+mn-lt"/>
                        </a:rPr>
                        <a:t>の両方を変数に紐づけることができます。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427304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smtClean="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smtClean="0"/>
          </a:p>
          <a:p>
            <a:r>
              <a:rPr lang="ja-JP" altLang="en-US" sz="1600" dirty="0" smtClean="0"/>
              <a:t>６．</a:t>
            </a:r>
            <a:r>
              <a:rPr lang="en-US" altLang="ja-JP" sz="1600" dirty="0" smtClean="0"/>
              <a:t>CMDB</a:t>
            </a:r>
            <a:r>
              <a:rPr lang="ja-JP" altLang="en-US" sz="1600" dirty="0"/>
              <a:t>パラメータの</a:t>
            </a:r>
            <a:r>
              <a:rPr lang="ja-JP" altLang="en-US" sz="1600" dirty="0" smtClean="0"/>
              <a:t>履歴確認</a:t>
            </a:r>
            <a:endParaRPr lang="en-US" altLang="ja-JP" sz="1600" dirty="0" smtClean="0"/>
          </a:p>
          <a:p>
            <a:pPr lvl="1"/>
            <a:r>
              <a:rPr lang="en-US" altLang="ja-JP" sz="1600" dirty="0" smtClean="0"/>
              <a:t>6.1</a:t>
            </a:r>
            <a:r>
              <a:rPr lang="ja-JP" altLang="en-US" sz="1600" dirty="0"/>
              <a:t>　</a:t>
            </a:r>
            <a:r>
              <a:rPr lang="ja-JP" altLang="en-US" sz="1600" dirty="0">
                <a:hlinkClick r:id="rId6" action="ppaction://hlinksldjump"/>
              </a:rPr>
              <a:t>作業実行と履歴管理</a:t>
            </a:r>
            <a:endParaRPr lang="en-US" altLang="ja-JP" sz="1600" dirty="0" smtClean="0"/>
          </a:p>
          <a:p>
            <a:pPr lvl="1"/>
            <a:r>
              <a:rPr lang="en-US" altLang="ja-JP" sz="1600" dirty="0" smtClean="0"/>
              <a:t>6.2</a:t>
            </a:r>
            <a:r>
              <a:rPr lang="ja-JP" altLang="en-US" sz="1600" dirty="0" smtClean="0"/>
              <a:t>　</a:t>
            </a:r>
            <a:r>
              <a:rPr lang="en-US" altLang="ja-JP" sz="1600" dirty="0">
                <a:hlinkClick r:id="rId7" action="ppaction://hlinksldjump"/>
              </a:rPr>
              <a:t>CMDB</a:t>
            </a:r>
            <a:r>
              <a:rPr lang="ja-JP" altLang="en-US" sz="1600" dirty="0">
                <a:hlinkClick r:id="rId7" action="ppaction://hlinksldjump"/>
              </a:rPr>
              <a:t>パラメータの履歴を確認</a:t>
            </a:r>
            <a:r>
              <a:rPr lang="ja-JP" altLang="en-US" sz="1600" dirty="0" smtClean="0">
                <a:hlinkClick r:id="rId7" action="ppaction://hlinksldjump"/>
              </a:rPr>
              <a:t>する</a:t>
            </a:r>
            <a:endParaRPr lang="en-US" altLang="ja-JP" sz="1600" dirty="0" smtClean="0"/>
          </a:p>
          <a:p>
            <a:pPr lvl="1"/>
            <a:endParaRPr lang="en-US" altLang="ja-JP" sz="1600" dirty="0"/>
          </a:p>
          <a:p>
            <a:r>
              <a:rPr lang="en-US" altLang="ja-JP" sz="1600" dirty="0"/>
              <a:t>A</a:t>
            </a:r>
            <a:r>
              <a:rPr lang="ja-JP" altLang="en-US" sz="1600" dirty="0"/>
              <a:t>　</a:t>
            </a:r>
            <a:r>
              <a:rPr lang="ja-JP" altLang="en-US" sz="1600" dirty="0" smtClean="0"/>
              <a:t>付録</a:t>
            </a:r>
            <a:endParaRPr lang="en-US" altLang="ja-JP" sz="1600" dirty="0"/>
          </a:p>
          <a:p>
            <a:r>
              <a:rPr lang="ja-JP" altLang="en-US" sz="1600" dirty="0" smtClean="0"/>
              <a:t>　　参考</a:t>
            </a:r>
            <a:r>
              <a:rPr lang="ja-JP" altLang="en-US" sz="1600" dirty="0"/>
              <a:t>①　</a:t>
            </a:r>
            <a:r>
              <a:rPr lang="en-US" altLang="ja-JP" sz="1600" dirty="0">
                <a:hlinkClick r:id="rId8" action="ppaction://hlinksldjump"/>
              </a:rPr>
              <a:t>【Ansible-Legacy】</a:t>
            </a:r>
            <a:r>
              <a:rPr lang="ja-JP" altLang="en-US" sz="1600" dirty="0">
                <a:hlinkClick r:id="rId8" action="ppaction://hlinksldjump"/>
              </a:rPr>
              <a:t>単体</a:t>
            </a:r>
            <a:r>
              <a:rPr lang="ja-JP" altLang="en-US" sz="1600" dirty="0" smtClean="0">
                <a:hlinkClick r:id="rId8" action="ppaction://hlinksldjump"/>
              </a:rPr>
              <a:t>実行</a:t>
            </a:r>
            <a:endParaRPr lang="en-US" altLang="ja-JP" sz="1600" dirty="0"/>
          </a:p>
          <a:p>
            <a:r>
              <a:rPr lang="ja-JP" altLang="en-US" sz="1600" dirty="0"/>
              <a:t>　　</a:t>
            </a:r>
            <a:r>
              <a:rPr lang="ja-JP" altLang="en-US" sz="1600" dirty="0" smtClean="0"/>
              <a:t>参考②</a:t>
            </a:r>
            <a:r>
              <a:rPr lang="ja-JP" altLang="en-US" sz="1600" dirty="0"/>
              <a:t>　</a:t>
            </a:r>
            <a:r>
              <a:rPr lang="en-US" altLang="ja-JP" sz="1600" dirty="0">
                <a:hlinkClick r:id="rId9" action="ppaction://hlinksldjump"/>
              </a:rPr>
              <a:t>【Ansible-Legacy</a:t>
            </a:r>
            <a:r>
              <a:rPr lang="en-US" altLang="ja-JP" sz="1600" dirty="0" smtClean="0">
                <a:hlinkClick r:id="rId9" action="ppaction://hlinksldjump"/>
              </a:rPr>
              <a:t>】</a:t>
            </a:r>
            <a:r>
              <a:rPr lang="ja-JP" altLang="en-US" sz="1600" dirty="0">
                <a:hlinkClick r:id="rId9" action="ppaction://hlinksldjump"/>
              </a:rPr>
              <a:t>実行</a:t>
            </a:r>
            <a:r>
              <a:rPr lang="ja-JP" altLang="en-US" sz="1600" dirty="0" smtClean="0">
                <a:hlinkClick r:id="rId9" action="ppaction://hlinksldjump"/>
              </a:rPr>
              <a:t>確認</a:t>
            </a:r>
            <a:endParaRPr lang="en-US" altLang="ja-JP" sz="1600" dirty="0"/>
          </a:p>
          <a:p>
            <a:r>
              <a:rPr lang="ja-JP" altLang="en-US" sz="1600" dirty="0"/>
              <a:t>　　</a:t>
            </a:r>
            <a:endParaRPr lang="en-US" altLang="ja-JP" sz="1600" dirty="0" smtClean="0"/>
          </a:p>
        </p:txBody>
      </p:sp>
    </p:spTree>
    <p:extLst>
      <p:ext uri="{BB962C8B-B14F-4D97-AF65-F5344CB8AC3E}">
        <p14:creationId xmlns:p14="http://schemas.microsoft.com/office/powerpoint/2010/main" val="3084456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86634" y="1916790"/>
            <a:ext cx="6188774" cy="431720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a:p>
          <a:p>
            <a:pPr lvl="1"/>
            <a:r>
              <a:rPr lang="ja-JP" altLang="en-US" dirty="0" smtClean="0"/>
              <a:t>表示フィルタで</a:t>
            </a:r>
            <a:r>
              <a:rPr lang="en-US" altLang="ja-JP" dirty="0" smtClean="0"/>
              <a:t>5</a:t>
            </a:r>
            <a:r>
              <a:rPr lang="ja-JP" altLang="en-US" dirty="0" smtClean="0"/>
              <a:t>件のデータが登録できているかの確認を行って下さい。</a:t>
            </a:r>
            <a:endParaRPr lang="en-US" altLang="ja-JP" dirty="0" smtClean="0"/>
          </a:p>
          <a:p>
            <a:pPr marL="180000" lvl="1" indent="0">
              <a:buNone/>
            </a:pPr>
            <a:r>
              <a:rPr lang="ja-JP" altLang="en-US" dirty="0"/>
              <a:t>　</a:t>
            </a:r>
            <a:r>
              <a:rPr lang="ja-JP" altLang="en-US" dirty="0" smtClean="0"/>
              <a:t>ここまでで実行準備は終了になります。</a:t>
            </a:r>
            <a:endParaRPr lang="ja-JP" altLang="en-US" dirty="0"/>
          </a:p>
        </p:txBody>
      </p:sp>
      <p:sp>
        <p:nvSpPr>
          <p:cNvPr id="34" name="角丸四角形 33"/>
          <p:cNvSpPr/>
          <p:nvPr/>
        </p:nvSpPr>
        <p:spPr bwMode="auto">
          <a:xfrm>
            <a:off x="1259540" y="4429357"/>
            <a:ext cx="5112709" cy="11123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4" name="円形吹き出し 53"/>
          <p:cNvSpPr/>
          <p:nvPr/>
        </p:nvSpPr>
        <p:spPr bwMode="auto">
          <a:xfrm>
            <a:off x="854837" y="2554222"/>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7" name="角丸四角形 16"/>
          <p:cNvSpPr/>
          <p:nvPr/>
        </p:nvSpPr>
        <p:spPr bwMode="auto">
          <a:xfrm>
            <a:off x="1259539" y="2629106"/>
            <a:ext cx="5112709" cy="16243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1562510" y="3972256"/>
            <a:ext cx="2937480"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5</a:t>
            </a:r>
            <a:r>
              <a:rPr lang="ja-JP" altLang="en-US" sz="1200" dirty="0" smtClean="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331549" y="3612878"/>
            <a:ext cx="936131" cy="22513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926873" y="3569343"/>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8" name="円形吹き出し 27"/>
          <p:cNvSpPr/>
          <p:nvPr/>
        </p:nvSpPr>
        <p:spPr bwMode="auto">
          <a:xfrm>
            <a:off x="1331549" y="3919293"/>
            <a:ext cx="301542" cy="312200"/>
          </a:xfrm>
          <a:prstGeom prst="wedgeEllipseCallout">
            <a:avLst>
              <a:gd name="adj1" fmla="val -52"/>
              <a:gd name="adj2" fmla="val 1207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Tree>
    <p:extLst>
      <p:ext uri="{BB962C8B-B14F-4D97-AF65-F5344CB8AC3E}">
        <p14:creationId xmlns:p14="http://schemas.microsoft.com/office/powerpoint/2010/main" val="1115228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4.</a:t>
            </a:r>
            <a:r>
              <a:rPr lang="ja-JP" altLang="en-US" dirty="0" smtClean="0"/>
              <a:t>　</a:t>
            </a:r>
            <a:r>
              <a:rPr lang="ja-JP" altLang="en-US" dirty="0" smtClean="0">
                <a:latin typeface="+mn-ea"/>
              </a:rPr>
              <a:t>実行操作</a:t>
            </a:r>
            <a:r>
              <a:rPr lang="en-US" altLang="ja-JP" dirty="0" smtClean="0">
                <a:latin typeface="+mn-ea"/>
              </a:rPr>
              <a:t>(1</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(1/3)</a:t>
            </a:r>
            <a:endParaRPr lang="ja-JP" altLang="en-US" kern="0" dirty="0"/>
          </a:p>
        </p:txBody>
      </p:sp>
      <p:pic>
        <p:nvPicPr>
          <p:cNvPr id="4" name="図 3"/>
          <p:cNvPicPr>
            <a:picLocks noChangeAspect="1"/>
          </p:cNvPicPr>
          <p:nvPr/>
        </p:nvPicPr>
        <p:blipFill>
          <a:blip r:embed="rId2"/>
          <a:stretch>
            <a:fillRect/>
          </a:stretch>
        </p:blipFill>
        <p:spPr>
          <a:xfrm>
            <a:off x="502317" y="2161188"/>
            <a:ext cx="6086094" cy="4293870"/>
          </a:xfrm>
          <a:prstGeom prst="rect">
            <a:avLst/>
          </a:prstGeom>
        </p:spPr>
      </p:pic>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a:p>
          <a:p>
            <a:pPr lvl="1"/>
            <a:r>
              <a:rPr lang="ja-JP" altLang="en-US" dirty="0" smtClean="0"/>
              <a:t>最初に機器</a:t>
            </a:r>
            <a:r>
              <a:rPr lang="ja-JP" altLang="en-US" dirty="0"/>
              <a:t>一覧</a:t>
            </a:r>
            <a:r>
              <a:rPr lang="ja-JP" altLang="en-US" dirty="0" smtClean="0"/>
              <a:t>へ今回パッケージをインストールするターゲットホストを登録します。</a:t>
            </a:r>
            <a:endParaRPr lang="en-US" altLang="ja-JP" dirty="0" smtClean="0"/>
          </a:p>
          <a:p>
            <a:pPr marL="180000" lvl="1" indent="0">
              <a:buNone/>
            </a:pPr>
            <a:r>
              <a:rPr lang="ja-JP" altLang="en-US" dirty="0" smtClean="0"/>
              <a:t> 「基本</a:t>
            </a:r>
            <a:r>
              <a:rPr lang="ja-JP" altLang="en-US" dirty="0"/>
              <a:t>コンソール</a:t>
            </a:r>
            <a:r>
              <a:rPr lang="ja-JP" altLang="en-US" dirty="0" smtClean="0"/>
              <a:t>」</a:t>
            </a:r>
            <a:r>
              <a:rPr lang="ja-JP" altLang="en-US" dirty="0"/>
              <a:t>メニューグループ </a:t>
            </a:r>
            <a:r>
              <a:rPr lang="en-US" altLang="ja-JP" dirty="0" smtClean="0"/>
              <a:t>&gt;&gt;</a:t>
            </a:r>
            <a:r>
              <a:rPr lang="ja-JP" altLang="en-US" dirty="0" smtClean="0"/>
              <a:t>「機器一覧」メニューをクリック。</a:t>
            </a:r>
            <a:endParaRPr lang="en-US" altLang="ja-JP" dirty="0" smtClean="0"/>
          </a:p>
          <a:p>
            <a:pPr marL="180000" lvl="1" indent="0">
              <a:buNone/>
            </a:pPr>
            <a:r>
              <a:rPr lang="en-US" altLang="ja-JP" dirty="0"/>
              <a:t> </a:t>
            </a:r>
            <a:r>
              <a:rPr lang="en-US" altLang="ja-JP" dirty="0" smtClean="0"/>
              <a:t> </a:t>
            </a:r>
            <a:r>
              <a:rPr lang="ja-JP" altLang="en-US" dirty="0" smtClean="0"/>
              <a:t>各項目</a:t>
            </a:r>
            <a:r>
              <a:rPr lang="ja-JP" altLang="en-US" dirty="0"/>
              <a:t>へ下表のように</a:t>
            </a:r>
            <a:r>
              <a:rPr lang="ja-JP" altLang="en-US" dirty="0" smtClean="0"/>
              <a:t>入力し</a:t>
            </a:r>
            <a:r>
              <a:rPr lang="ja-JP" altLang="en-US" dirty="0"/>
              <a:t>て</a:t>
            </a:r>
            <a:r>
              <a:rPr lang="ja-JP" altLang="en-US" dirty="0" smtClean="0"/>
              <a:t>下さい。</a:t>
            </a:r>
            <a:r>
              <a:rPr lang="en-US" altLang="ja-JP" dirty="0" smtClean="0"/>
              <a:t>(</a:t>
            </a:r>
            <a:r>
              <a:rPr lang="ja-JP" altLang="en-US" dirty="0" smtClean="0"/>
              <a:t>次ページへ続く</a:t>
            </a:r>
            <a:r>
              <a:rPr lang="en-US" altLang="ja-JP" dirty="0" smtClean="0"/>
              <a:t>)</a:t>
            </a:r>
          </a:p>
          <a:p>
            <a:pPr marL="180000" lvl="1" indent="0">
              <a:buNone/>
            </a:pPr>
            <a:r>
              <a:rPr lang="en-US" altLang="ja-JP" dirty="0" smtClean="0"/>
              <a:t>   </a:t>
            </a:r>
            <a:endParaRPr lang="en-US" altLang="ja-JP" dirty="0"/>
          </a:p>
        </p:txBody>
      </p:sp>
      <p:sp>
        <p:nvSpPr>
          <p:cNvPr id="9" name="角丸四角形 8"/>
          <p:cNvSpPr/>
          <p:nvPr/>
        </p:nvSpPr>
        <p:spPr bwMode="auto">
          <a:xfrm>
            <a:off x="1516133" y="3533715"/>
            <a:ext cx="4937319"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smtClean="0">
                          <a:solidFill>
                            <a:schemeClr val="bg1"/>
                          </a:solidFill>
                          <a:latin typeface="+mn-lt"/>
                        </a:rPr>
                        <a:t>HW</a:t>
                      </a:r>
                      <a:r>
                        <a:rPr kumimoji="1" lang="ja-JP" altLang="en-US" sz="1200" dirty="0" smtClean="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IP</a:t>
                      </a:r>
                      <a:r>
                        <a:rPr kumimoji="1" lang="ja-JP" altLang="en-US" sz="1200" dirty="0" smtClean="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SV</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任意のホスト名</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a:t>
                      </a:r>
                      <a:r>
                        <a:rPr kumimoji="1" lang="en-US" altLang="ja-JP" sz="1050" dirty="0" smtClean="0">
                          <a:solidFill>
                            <a:schemeClr val="tx1"/>
                          </a:solidFill>
                          <a:latin typeface="+mn-lt"/>
                        </a:rPr>
                        <a:t>IP</a:t>
                      </a:r>
                      <a:r>
                        <a:rPr kumimoji="1" lang="ja-JP" altLang="en-US" sz="1050" dirty="0" smtClean="0">
                          <a:solidFill>
                            <a:schemeClr val="tx1"/>
                          </a:solidFill>
                          <a:latin typeface="+mn-lt"/>
                        </a:rPr>
                        <a:t>アドレス</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502317" y="2892763"/>
            <a:ext cx="842324" cy="241379"/>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703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76793" y="1844780"/>
            <a:ext cx="6002084" cy="4289203"/>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スクロール</a:t>
            </a:r>
            <a:r>
              <a:rPr lang="ja-JP" altLang="en-US" dirty="0"/>
              <a:t>バ</a:t>
            </a:r>
            <a:r>
              <a:rPr lang="ja-JP" altLang="en-US" dirty="0" smtClean="0"/>
              <a:t>ーを</a:t>
            </a:r>
            <a:r>
              <a:rPr lang="ja-JP" altLang="en-US" dirty="0"/>
              <a:t>右</a:t>
            </a:r>
            <a:r>
              <a:rPr lang="ja-JP" altLang="en-US" dirty="0" smtClean="0"/>
              <a:t>にスライドし各項目</a:t>
            </a:r>
            <a:r>
              <a:rPr lang="ja-JP" altLang="en-US" dirty="0"/>
              <a:t>へ下表のように入力して下さい</a:t>
            </a:r>
            <a:r>
              <a:rPr lang="ja-JP" altLang="en-US" dirty="0" smtClean="0"/>
              <a:t>。</a:t>
            </a:r>
            <a:r>
              <a:rPr lang="en-US" altLang="ja-JP" dirty="0" smtClean="0"/>
              <a:t>(</a:t>
            </a:r>
            <a:r>
              <a:rPr lang="ja-JP" altLang="en-US" dirty="0"/>
              <a:t>次ページへ続く</a:t>
            </a:r>
            <a:r>
              <a:rPr lang="en-US" altLang="ja-JP" dirty="0" smtClean="0"/>
              <a:t>)</a:t>
            </a:r>
            <a:endParaRPr lang="en-US" altLang="ja-JP" dirty="0"/>
          </a:p>
        </p:txBody>
      </p:sp>
      <p:sp>
        <p:nvSpPr>
          <p:cNvPr id="9" name="角丸四角形 8"/>
          <p:cNvSpPr/>
          <p:nvPr/>
        </p:nvSpPr>
        <p:spPr bwMode="auto">
          <a:xfrm>
            <a:off x="1511555" y="321264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smtClean="0">
                          <a:solidFill>
                            <a:schemeClr val="bg1"/>
                          </a:solidFill>
                          <a:latin typeface="+mn-lt"/>
                        </a:rPr>
                        <a:t>ログインユーザ</a:t>
                      </a:r>
                      <a:r>
                        <a:rPr kumimoji="1" lang="en-US" altLang="ja-JP" sz="1200" dirty="0" smtClean="0">
                          <a:solidFill>
                            <a:schemeClr val="bg1"/>
                          </a:solidFill>
                          <a:latin typeface="+mn-lt"/>
                        </a:rPr>
                        <a:t>ID</a:t>
                      </a:r>
                      <a:endParaRPr kumimoji="1" lang="ja-JP" altLang="en-US"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a:t>
                      </a:r>
                      <a:r>
                        <a:rPr kumimoji="1" lang="ja-JP" altLang="en-US" sz="1050" b="0" dirty="0" smtClean="0">
                          <a:solidFill>
                            <a:schemeClr val="tx1"/>
                          </a:solidFill>
                          <a:latin typeface="+mn-lt"/>
                        </a:rPr>
                        <a:t>任意のログインユーザ</a:t>
                      </a:r>
                      <a:r>
                        <a:rPr kumimoji="1" lang="en-US" altLang="ja-JP" sz="1050" b="0" dirty="0" smtClean="0">
                          <a:solidFill>
                            <a:schemeClr val="tx1"/>
                          </a:solidFill>
                          <a:latin typeface="+mn-lt"/>
                        </a:rPr>
                        <a:t>ID)</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任意のパスワード</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Tree>
    <p:extLst>
      <p:ext uri="{BB962C8B-B14F-4D97-AF65-F5344CB8AC3E}">
        <p14:creationId xmlns:p14="http://schemas.microsoft.com/office/powerpoint/2010/main" val="109168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9185" y="1772770"/>
            <a:ext cx="6002084" cy="4284536"/>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最後の項目</a:t>
            </a:r>
            <a:r>
              <a:rPr lang="ja-JP" altLang="en-US" dirty="0"/>
              <a:t>へ下表のよう</a:t>
            </a:r>
            <a:r>
              <a:rPr lang="ja-JP" altLang="en-US" dirty="0" smtClean="0"/>
              <a:t>に</a:t>
            </a:r>
            <a:r>
              <a:rPr lang="ja-JP" altLang="en-US" dirty="0"/>
              <a:t>選択</a:t>
            </a:r>
            <a:r>
              <a:rPr lang="ja-JP" altLang="en-US" dirty="0" smtClean="0"/>
              <a:t>し登録をクリックして</a:t>
            </a:r>
            <a:r>
              <a:rPr lang="ja-JP" altLang="en-US" dirty="0"/>
              <a:t>下さい</a:t>
            </a:r>
            <a:r>
              <a:rPr lang="ja-JP" altLang="en-US" dirty="0" smtClean="0"/>
              <a:t>。</a:t>
            </a:r>
            <a:endParaRPr lang="en-US" altLang="ja-JP" dirty="0" smtClean="0"/>
          </a:p>
          <a:p>
            <a:pPr marL="180000" lvl="1" indent="0">
              <a:buNone/>
            </a:pPr>
            <a:endParaRPr lang="en-US" altLang="ja-JP" dirty="0"/>
          </a:p>
        </p:txBody>
      </p:sp>
      <p:sp>
        <p:nvSpPr>
          <p:cNvPr id="9" name="角丸四角形 8"/>
          <p:cNvSpPr/>
          <p:nvPr/>
        </p:nvSpPr>
        <p:spPr bwMode="auto">
          <a:xfrm>
            <a:off x="1514662" y="314096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Ansible-Legacy</a:t>
            </a:r>
            <a:r>
              <a:rPr lang="ja-JP" altLang="en-US" sz="1200" dirty="0" smtClean="0">
                <a:latin typeface="+mn-ea"/>
              </a:rPr>
              <a:t>を実行するための</a:t>
            </a:r>
            <a:endParaRPr lang="en-US" altLang="ja-JP" sz="1200" dirty="0" smtClean="0">
              <a:latin typeface="+mn-ea"/>
            </a:endParaRPr>
          </a:p>
          <a:p>
            <a:pPr algn="ctr"/>
            <a:r>
              <a:rPr lang="ja-JP" altLang="en-US" sz="1200" dirty="0" smtClean="0">
                <a:latin typeface="+mn-ea"/>
              </a:rPr>
              <a:t>必須入力項目は以下の</a:t>
            </a:r>
            <a:r>
              <a:rPr lang="en-US" altLang="ja-JP" sz="1200" dirty="0" smtClean="0">
                <a:latin typeface="+mn-ea"/>
              </a:rPr>
              <a:t>6</a:t>
            </a:r>
            <a:r>
              <a:rPr lang="ja-JP" altLang="en-US" sz="1200" dirty="0" smtClean="0">
                <a:latin typeface="+mn-ea"/>
              </a:rPr>
              <a:t>項目です。</a:t>
            </a:r>
            <a:endParaRPr lang="en-US" altLang="ja-JP" sz="1200" dirty="0" smtClean="0">
              <a:latin typeface="+mn-ea"/>
            </a:endParaRPr>
          </a:p>
          <a:p>
            <a:pPr algn="ctr"/>
            <a:r>
              <a:rPr kumimoji="1" lang="en-US" altLang="ja-JP" sz="1200" dirty="0" smtClean="0">
                <a:latin typeface="+mn-ea"/>
              </a:rPr>
              <a:t>[</a:t>
            </a:r>
            <a:r>
              <a:rPr kumimoji="1" lang="ja-JP" altLang="en-US" sz="1200" b="1" dirty="0" smtClean="0">
                <a:solidFill>
                  <a:srgbClr val="FF0000"/>
                </a:solidFill>
                <a:latin typeface="+mn-ea"/>
              </a:rPr>
              <a:t>ホスト名</a:t>
            </a:r>
            <a:r>
              <a:rPr kumimoji="1" lang="en-US" altLang="ja-JP" sz="1200" dirty="0" smtClean="0">
                <a:latin typeface="+mn-ea"/>
              </a:rPr>
              <a:t>]</a:t>
            </a:r>
            <a:r>
              <a:rPr lang="en-US" altLang="ja-JP" sz="1200" dirty="0" smtClean="0">
                <a:latin typeface="+mn-ea"/>
              </a:rPr>
              <a:t>[</a:t>
            </a:r>
            <a:r>
              <a:rPr lang="en-US" altLang="ja-JP" sz="1200" b="1" dirty="0" smtClean="0">
                <a:solidFill>
                  <a:srgbClr val="FF0000"/>
                </a:solidFill>
                <a:latin typeface="+mn-ea"/>
              </a:rPr>
              <a:t>IP</a:t>
            </a:r>
            <a:r>
              <a:rPr lang="ja-JP" altLang="en-US" sz="1200" b="1" dirty="0" smtClean="0">
                <a:solidFill>
                  <a:srgbClr val="FF0000"/>
                </a:solidFill>
                <a:latin typeface="+mn-ea"/>
              </a:rPr>
              <a:t>アドレス</a:t>
            </a:r>
            <a:r>
              <a:rPr lang="en-US" altLang="ja-JP" sz="1200" dirty="0" smtClean="0">
                <a:latin typeface="+mn-ea"/>
              </a:rPr>
              <a:t>][</a:t>
            </a:r>
            <a:r>
              <a:rPr lang="ja-JP" altLang="en-US" sz="1200" b="1" dirty="0" smtClean="0">
                <a:solidFill>
                  <a:srgbClr val="FF0000"/>
                </a:solidFill>
                <a:latin typeface="+mn-ea"/>
              </a:rPr>
              <a:t>ログインユーザ</a:t>
            </a:r>
            <a:r>
              <a:rPr lang="en-US" altLang="ja-JP" sz="1200" b="1" dirty="0" smtClean="0">
                <a:solidFill>
                  <a:srgbClr val="FF0000"/>
                </a:solidFill>
                <a:latin typeface="+mn-ea"/>
              </a:rPr>
              <a:t>ID</a:t>
            </a:r>
            <a:r>
              <a:rPr lang="en-US" altLang="ja-JP" sz="1200" dirty="0" smtClean="0">
                <a:latin typeface="+mn-ea"/>
              </a:rPr>
              <a:t>]</a:t>
            </a:r>
          </a:p>
          <a:p>
            <a:pPr algn="ctr"/>
            <a:r>
              <a:rPr lang="en-US" altLang="ja-JP" sz="1200" dirty="0" smtClean="0">
                <a:latin typeface="+mn-ea"/>
              </a:rPr>
              <a:t>[</a:t>
            </a:r>
            <a:r>
              <a:rPr lang="ja-JP" altLang="en-US" sz="1200" b="1" dirty="0" smtClean="0">
                <a:solidFill>
                  <a:srgbClr val="FF0000"/>
                </a:solidFill>
                <a:latin typeface="+mn-ea"/>
              </a:rPr>
              <a:t>ログインパスワード管理</a:t>
            </a:r>
            <a:r>
              <a:rPr lang="en-US" altLang="ja-JP" sz="1200" dirty="0" smtClean="0">
                <a:latin typeface="+mn-ea"/>
              </a:rPr>
              <a:t>][</a:t>
            </a:r>
            <a:r>
              <a:rPr lang="ja-JP" altLang="en-US" sz="1200" b="1" dirty="0" smtClean="0">
                <a:solidFill>
                  <a:srgbClr val="FF0000"/>
                </a:solidFill>
                <a:latin typeface="+mn-ea"/>
              </a:rPr>
              <a:t>ログインパスワード</a:t>
            </a:r>
            <a:r>
              <a:rPr lang="en-US" altLang="ja-JP" sz="1200" dirty="0" smtClean="0">
                <a:latin typeface="+mn-ea"/>
              </a:rPr>
              <a:t>]</a:t>
            </a:r>
          </a:p>
          <a:p>
            <a:pPr algn="ctr"/>
            <a:r>
              <a:rPr kumimoji="1" lang="en-US" altLang="ja-JP" sz="1200" dirty="0" smtClean="0">
                <a:latin typeface="+mn-ea"/>
              </a:rPr>
              <a:t>[</a:t>
            </a:r>
            <a:r>
              <a:rPr kumimoji="1" lang="ja-JP" altLang="en-US" sz="1200" b="1" dirty="0" smtClean="0">
                <a:solidFill>
                  <a:srgbClr val="FF0000"/>
                </a:solidFill>
                <a:latin typeface="+mn-ea"/>
              </a:rPr>
              <a:t>認証方式</a:t>
            </a:r>
            <a:r>
              <a:rPr lang="en-US" altLang="ja-JP" sz="900" dirty="0">
                <a:latin typeface="+mn-ea"/>
              </a:rPr>
              <a:t>※</a:t>
            </a:r>
            <a:r>
              <a:rPr kumimoji="1" lang="en-US" altLang="ja-JP" sz="1200" dirty="0" smtClean="0">
                <a:latin typeface="+mn-ea"/>
              </a:rPr>
              <a:t>]</a:t>
            </a:r>
          </a:p>
          <a:p>
            <a:pPr algn="ctr"/>
            <a:r>
              <a:rPr lang="en-US" altLang="ja-JP" sz="1200" dirty="0" smtClean="0">
                <a:latin typeface="+mn-ea"/>
              </a:rPr>
              <a:t>※</a:t>
            </a:r>
            <a:r>
              <a:rPr lang="ja-JP" altLang="en-US" sz="1200" dirty="0" smtClean="0">
                <a:latin typeface="+mn-ea"/>
              </a:rPr>
              <a:t>本書は「パスワード認証」で記載します。</a:t>
            </a:r>
            <a:endParaRPr kumimoji="1" lang="ja-JP" altLang="en-US" sz="1400" dirty="0" smtClean="0">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19" name="円形吹き出し 18"/>
          <p:cNvSpPr/>
          <p:nvPr/>
        </p:nvSpPr>
        <p:spPr bwMode="auto">
          <a:xfrm>
            <a:off x="3598813" y="4461800"/>
            <a:ext cx="301542" cy="312200"/>
          </a:xfrm>
          <a:prstGeom prst="wedgeEllipseCallout">
            <a:avLst>
              <a:gd name="adj1" fmla="val -86676"/>
              <a:gd name="adj2" fmla="val -24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4</a:t>
            </a:r>
            <a:endParaRPr kumimoji="1" lang="ja-JP" altLang="en-US" sz="1400" b="1" dirty="0" smtClean="0">
              <a:latin typeface="+mn-ea"/>
            </a:endParaRPr>
          </a:p>
        </p:txBody>
      </p:sp>
      <p:sp>
        <p:nvSpPr>
          <p:cNvPr id="20" name="角丸四角形 19"/>
          <p:cNvSpPr/>
          <p:nvPr/>
        </p:nvSpPr>
        <p:spPr bwMode="auto">
          <a:xfrm>
            <a:off x="2442501" y="4509150"/>
            <a:ext cx="1016430" cy="217500"/>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082466" y="2132820"/>
            <a:ext cx="3032695" cy="89219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776926301"/>
              </p:ext>
            </p:extLst>
          </p:nvPr>
        </p:nvGraphicFramePr>
        <p:xfrm>
          <a:off x="2270130" y="2259025"/>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smtClean="0"/>
                        <a:t>Legacy/Role</a:t>
                      </a:r>
                      <a:r>
                        <a:rPr lang="ja-JP" altLang="en-US" sz="1050" dirty="0" smtClean="0"/>
                        <a:t>利用情報</a:t>
                      </a:r>
                      <a:endParaRPr lang="en-US" altLang="ja-JP" sz="1050" dirty="0" smtClean="0"/>
                    </a:p>
                    <a:p>
                      <a:pPr algn="ctr"/>
                      <a:r>
                        <a:rPr lang="ja-JP" altLang="en-US" sz="1050" dirty="0" smtClean="0"/>
                        <a:t>認証方式</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smtClean="0"/>
                        <a:t>パスワード認証</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1938698" y="2008154"/>
            <a:ext cx="301542" cy="312200"/>
          </a:xfrm>
          <a:prstGeom prst="wedgeEllipseCallout">
            <a:avLst>
              <a:gd name="adj1" fmla="val -86268"/>
              <a:gd name="adj2" fmla="val 3278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426018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18221" y="2125056"/>
            <a:ext cx="6100096" cy="430787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4.2</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「オペレーション一覧」へ新規オペレーション名を登録</a:t>
            </a:r>
            <a:endParaRPr lang="en-US" altLang="ja-JP" dirty="0"/>
          </a:p>
          <a:p>
            <a:pPr lvl="1"/>
            <a:r>
              <a:rPr lang="ja-JP" altLang="en-US" dirty="0"/>
              <a:t>次</a:t>
            </a:r>
            <a:r>
              <a:rPr lang="ja-JP" altLang="en-US" dirty="0" smtClean="0"/>
              <a:t>にオペ</a:t>
            </a:r>
            <a:r>
              <a:rPr lang="en-US" altLang="ja-JP" dirty="0" smtClean="0"/>
              <a:t>―</a:t>
            </a:r>
            <a:r>
              <a:rPr lang="ja-JP" altLang="en-US" dirty="0" smtClean="0"/>
              <a:t>レーション名を登録していきます。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r>
              <a:rPr lang="ja-JP" altLang="en-US" spc="-150" dirty="0" smtClean="0"/>
              <a:t>。</a:t>
            </a:r>
            <a:endParaRPr lang="en-US" altLang="ja-JP" spc="-150" dirty="0" smtClean="0"/>
          </a:p>
          <a:p>
            <a:pPr marL="180000" lvl="1" indent="0">
              <a:buNone/>
            </a:pPr>
            <a:r>
              <a:rPr lang="ja-JP" altLang="en-US" dirty="0"/>
              <a:t> </a:t>
            </a:r>
            <a:r>
              <a:rPr lang="ja-JP" altLang="en-US" dirty="0" smtClean="0"/>
              <a:t>  各項目</a:t>
            </a:r>
            <a:r>
              <a:rPr lang="ja-JP" altLang="en-US" dirty="0"/>
              <a:t>へ入力、選択が完了したら登録をクリックして</a:t>
            </a:r>
            <a:r>
              <a:rPr lang="ja-JP" altLang="en-US" dirty="0" smtClean="0"/>
              <a:t>下さい。</a:t>
            </a:r>
            <a:endParaRPr lang="en-US" altLang="ja-JP" spc="-150" dirty="0" smtClean="0"/>
          </a:p>
          <a:p>
            <a:pPr marL="180000" lvl="1" indent="0">
              <a:buNone/>
            </a:pPr>
            <a:r>
              <a:rPr lang="en-US" altLang="ja-JP" spc="-150" dirty="0"/>
              <a:t> </a:t>
            </a:r>
            <a:r>
              <a:rPr lang="en-US" altLang="ja-JP" spc="-150" dirty="0" smtClean="0"/>
              <a:t>   </a:t>
            </a:r>
          </a:p>
        </p:txBody>
      </p:sp>
      <p:sp>
        <p:nvSpPr>
          <p:cNvPr id="10" name="角丸四角形 9"/>
          <p:cNvSpPr/>
          <p:nvPr/>
        </p:nvSpPr>
        <p:spPr bwMode="auto">
          <a:xfrm>
            <a:off x="1798871" y="4759261"/>
            <a:ext cx="1857828"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499154" y="5666423"/>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583103" y="5624773"/>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4179365" y="5118933"/>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4028594" y="493341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461223971"/>
              </p:ext>
            </p:extLst>
          </p:nvPr>
        </p:nvGraphicFramePr>
        <p:xfrm>
          <a:off x="4330136" y="5290629"/>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917280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5010" y="2564880"/>
            <a:ext cx="6753987" cy="3355277"/>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a:t>
            </a:r>
            <a:r>
              <a:rPr lang="ja-JP" altLang="en-US" dirty="0"/>
              <a:t>へ新規データを</a:t>
            </a:r>
            <a:r>
              <a:rPr lang="ja-JP" altLang="en-US" dirty="0" smtClean="0"/>
              <a:t>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r>
              <a:rPr lang="ja-JP" altLang="en-US" dirty="0" smtClean="0"/>
              <a:t>。</a:t>
            </a:r>
            <a:endParaRPr lang="en-US" altLang="ja-JP" dirty="0" smtClean="0"/>
          </a:p>
          <a:p>
            <a:pPr marL="180000" lvl="1" indent="0">
              <a:buNone/>
            </a:pPr>
            <a:r>
              <a:rPr lang="ja-JP" altLang="en-US" dirty="0"/>
              <a:t> </a:t>
            </a:r>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r>
              <a:rPr lang="ja-JP" altLang="en-US" dirty="0" smtClean="0"/>
              <a:t>。</a:t>
            </a:r>
            <a:endParaRPr lang="en-US" altLang="ja-JP" dirty="0"/>
          </a:p>
          <a:p>
            <a:pPr marL="180000" lvl="1" indent="0">
              <a:buNone/>
            </a:pPr>
            <a:r>
              <a:rPr lang="en-US" altLang="ja-JP" dirty="0" smtClean="0"/>
              <a:t>   </a:t>
            </a:r>
            <a:endParaRPr lang="ja-JP" altLang="en-US" dirty="0"/>
          </a:p>
        </p:txBody>
      </p:sp>
      <p:sp>
        <p:nvSpPr>
          <p:cNvPr id="24" name="角丸四角形 23"/>
          <p:cNvSpPr/>
          <p:nvPr/>
        </p:nvSpPr>
        <p:spPr bwMode="auto">
          <a:xfrm>
            <a:off x="899490" y="3602190"/>
            <a:ext cx="5844233"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19590" y="4447681"/>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494361" y="4390595"/>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252977602"/>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)_1:</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6" name="角丸四角形 15"/>
          <p:cNvSpPr/>
          <p:nvPr/>
        </p:nvSpPr>
        <p:spPr bwMode="auto">
          <a:xfrm>
            <a:off x="105010" y="3167103"/>
            <a:ext cx="650460" cy="15892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853547" y="3054078"/>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02887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1121" y="2046387"/>
            <a:ext cx="6594158" cy="380904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」への登録</a:t>
            </a:r>
            <a:endParaRPr lang="en-US" altLang="ja-JP" dirty="0"/>
          </a:p>
          <a:p>
            <a:pPr lvl="1"/>
            <a:r>
              <a:rPr lang="ja-JP" altLang="en-US" dirty="0" smtClean="0"/>
              <a:t>実行前準備の代入値</a:t>
            </a:r>
            <a:r>
              <a:rPr lang="ja-JP" altLang="en-US" dirty="0"/>
              <a:t>自動登録設定の時と</a:t>
            </a:r>
            <a:r>
              <a:rPr lang="ja-JP" altLang="en-US" dirty="0" smtClean="0"/>
              <a:t>同様、表示</a:t>
            </a:r>
            <a:r>
              <a:rPr lang="ja-JP" altLang="en-US" dirty="0"/>
              <a:t>フィルタを</a:t>
            </a:r>
            <a:r>
              <a:rPr lang="ja-JP" altLang="en-US" dirty="0" smtClean="0"/>
              <a:t>開き</a:t>
            </a:r>
            <a:endParaRPr lang="en-US" altLang="ja-JP" dirty="0" smtClean="0"/>
          </a:p>
          <a:p>
            <a:pPr marL="180000" lvl="1" indent="0">
              <a:buNone/>
            </a:pPr>
            <a:r>
              <a:rPr lang="en-US" altLang="ja-JP" dirty="0"/>
              <a:t> </a:t>
            </a:r>
            <a:r>
              <a:rPr lang="ja-JP" altLang="en-US" dirty="0" smtClean="0"/>
              <a:t>「</a:t>
            </a:r>
            <a:r>
              <a:rPr lang="ja-JP" altLang="en-US" dirty="0"/>
              <a:t>フィルタ」ボタンを</a:t>
            </a:r>
            <a:r>
              <a:rPr lang="ja-JP" altLang="en-US" dirty="0" smtClean="0"/>
              <a:t>クリックして登録</a:t>
            </a:r>
            <a:r>
              <a:rPr lang="ja-JP" altLang="en-US" dirty="0"/>
              <a:t>した</a:t>
            </a:r>
            <a:r>
              <a:rPr lang="ja-JP" altLang="en-US" dirty="0" smtClean="0"/>
              <a:t>データを確認してください。</a:t>
            </a:r>
            <a:endParaRPr lang="ja-JP" altLang="en-US" dirty="0"/>
          </a:p>
        </p:txBody>
      </p:sp>
      <p:sp>
        <p:nvSpPr>
          <p:cNvPr id="24" name="角丸四角形 23"/>
          <p:cNvSpPr/>
          <p:nvPr/>
        </p:nvSpPr>
        <p:spPr bwMode="auto">
          <a:xfrm>
            <a:off x="971500" y="2636891"/>
            <a:ext cx="5663482" cy="21603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971500" y="4254525"/>
            <a:ext cx="5616779" cy="54967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5" name="円形吹き出し 34"/>
          <p:cNvSpPr/>
          <p:nvPr/>
        </p:nvSpPr>
        <p:spPr bwMode="auto">
          <a:xfrm>
            <a:off x="556539" y="2593099"/>
            <a:ext cx="301542" cy="303614"/>
          </a:xfrm>
          <a:prstGeom prst="wedgeEllipseCallout">
            <a:avLst>
              <a:gd name="adj1" fmla="val 93636"/>
              <a:gd name="adj2" fmla="val 35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972812" y="3536935"/>
            <a:ext cx="921905" cy="21603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529604" y="3493143"/>
            <a:ext cx="301542" cy="303614"/>
          </a:xfrm>
          <a:prstGeom prst="wedgeEllipseCallout">
            <a:avLst>
              <a:gd name="adj1" fmla="val 82609"/>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0" name="円形吹き出し 19"/>
          <p:cNvSpPr/>
          <p:nvPr/>
        </p:nvSpPr>
        <p:spPr bwMode="auto">
          <a:xfrm>
            <a:off x="1144853" y="3889943"/>
            <a:ext cx="301542" cy="303614"/>
          </a:xfrm>
          <a:prstGeom prst="wedgeEllipseCallout">
            <a:avLst>
              <a:gd name="adj1" fmla="val -94"/>
              <a:gd name="adj2" fmla="val 747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843010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71760" y="2177267"/>
            <a:ext cx="5876925" cy="4348163"/>
          </a:xfrm>
          <a:prstGeom prst="rect">
            <a:avLst/>
          </a:prstGeom>
        </p:spPr>
      </p:pic>
      <p:pic>
        <p:nvPicPr>
          <p:cNvPr id="8" name="図 7"/>
          <p:cNvPicPr>
            <a:picLocks noChangeAspect="1"/>
          </p:cNvPicPr>
          <p:nvPr/>
        </p:nvPicPr>
        <p:blipFill>
          <a:blip r:embed="rId3"/>
          <a:stretch>
            <a:fillRect/>
          </a:stretch>
        </p:blipFill>
        <p:spPr>
          <a:xfrm>
            <a:off x="4867570" y="3913175"/>
            <a:ext cx="3529013" cy="260889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ja-JP" altLang="en-US" dirty="0" smtClean="0"/>
              <a:t>いよいよ実行を</a:t>
            </a:r>
            <a:r>
              <a:rPr lang="ja-JP" altLang="en-US" dirty="0"/>
              <a:t>行</a:t>
            </a:r>
            <a:r>
              <a:rPr lang="ja-JP" altLang="en-US" dirty="0" smtClean="0"/>
              <a:t>っていきます。</a:t>
            </a:r>
            <a:r>
              <a:rPr lang="en-US" altLang="ja-JP" dirty="0" smtClean="0"/>
              <a:t/>
            </a:r>
            <a:br>
              <a:rPr lang="en-US" altLang="ja-JP" dirty="0" smtClean="0"/>
            </a:br>
            <a:r>
              <a:rPr lang="ja-JP" altLang="en-US" dirty="0" smtClean="0"/>
              <a:t>「</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実行する「</a:t>
            </a:r>
            <a:r>
              <a:rPr lang="en-US" altLang="ja-JP" dirty="0" smtClean="0">
                <a:latin typeface="+mn-ea"/>
              </a:rPr>
              <a:t>Conductor</a:t>
            </a:r>
            <a:r>
              <a:rPr lang="ja-JP" altLang="en-US" dirty="0" smtClean="0">
                <a:latin typeface="+mn-ea"/>
              </a:rPr>
              <a:t>」と</a:t>
            </a:r>
            <a:r>
              <a:rPr lang="ja-JP" altLang="en-US" dirty="0">
                <a:latin typeface="+mn-ea"/>
              </a:rPr>
              <a:t>「オペレーション」を選択</a:t>
            </a:r>
            <a:r>
              <a:rPr lang="ja-JP" altLang="en-US" dirty="0" smtClean="0">
                <a:latin typeface="+mn-ea"/>
              </a:rPr>
              <a:t>し</a:t>
            </a:r>
            <a:r>
              <a:rPr lang="ja-JP" altLang="en-US" dirty="0"/>
              <a:t>実行</a:t>
            </a:r>
            <a:r>
              <a:rPr lang="ja-JP" altLang="en-US" dirty="0" smtClean="0"/>
              <a:t>をクリックして下さい。</a:t>
            </a:r>
            <a:endParaRPr lang="en-US" altLang="ja-JP" dirty="0">
              <a:latin typeface="+mn-ea"/>
            </a:endParaRPr>
          </a:p>
        </p:txBody>
      </p:sp>
      <p:sp>
        <p:nvSpPr>
          <p:cNvPr id="34" name="角丸四角形 33"/>
          <p:cNvSpPr/>
          <p:nvPr/>
        </p:nvSpPr>
        <p:spPr bwMode="auto">
          <a:xfrm>
            <a:off x="1634830" y="3608605"/>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360717" y="3285654"/>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634830" y="4989129"/>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0" name="角丸四角形 39"/>
          <p:cNvSpPr/>
          <p:nvPr/>
        </p:nvSpPr>
        <p:spPr bwMode="auto">
          <a:xfrm>
            <a:off x="5455093" y="6160092"/>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87794" y="3632032"/>
            <a:ext cx="841725" cy="22902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4729765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179512" y="2086422"/>
            <a:ext cx="6394133" cy="311705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78450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1.</a:t>
            </a:r>
            <a:r>
              <a:rPr lang="ja-JP" altLang="en-US" dirty="0" smtClean="0"/>
              <a:t>　</a:t>
            </a:r>
            <a:r>
              <a:rPr lang="ja-JP" altLang="en-US" dirty="0"/>
              <a:t>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a:t>
            </a:r>
            <a:r>
              <a:rPr lang="ja-JP" altLang="en-US" dirty="0"/>
              <a:t>す</a:t>
            </a:r>
            <a:r>
              <a:rPr lang="ja-JP" altLang="en-US" dirty="0" smtClean="0"/>
              <a:t>。</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pic>
        <p:nvPicPr>
          <p:cNvPr id="5" name="図 4"/>
          <p:cNvPicPr>
            <a:picLocks noChangeAspect="1"/>
          </p:cNvPicPr>
          <p:nvPr/>
        </p:nvPicPr>
        <p:blipFill>
          <a:blip r:embed="rId2"/>
          <a:stretch>
            <a:fillRect/>
          </a:stretch>
        </p:blipFill>
        <p:spPr>
          <a:xfrm>
            <a:off x="159133" y="1865654"/>
            <a:ext cx="6397466" cy="3123724"/>
          </a:xfrm>
          <a:prstGeom prst="rect">
            <a:avLst/>
          </a:prstGeom>
        </p:spPr>
      </p:pic>
      <p:pic>
        <p:nvPicPr>
          <p:cNvPr id="6" name="図 5"/>
          <p:cNvPicPr>
            <a:picLocks noChangeAspect="1"/>
          </p:cNvPicPr>
          <p:nvPr/>
        </p:nvPicPr>
        <p:blipFill>
          <a:blip r:embed="rId3"/>
          <a:stretch>
            <a:fillRect/>
          </a:stretch>
        </p:blipFill>
        <p:spPr>
          <a:xfrm>
            <a:off x="3923910" y="3446758"/>
            <a:ext cx="2477392" cy="3085240"/>
          </a:xfrm>
          <a:prstGeom prst="rect">
            <a:avLst/>
          </a:prstGeom>
        </p:spPr>
      </p:pic>
      <p:sp>
        <p:nvSpPr>
          <p:cNvPr id="11" name="角丸四角形 10"/>
          <p:cNvSpPr/>
          <p:nvPr/>
        </p:nvSpPr>
        <p:spPr bwMode="auto">
          <a:xfrm>
            <a:off x="2411700" y="3068951"/>
            <a:ext cx="115216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796048" y="2924929"/>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778167" cy="551885"/>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510799" y="3129377"/>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ログの確認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確認していきます。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pic>
        <p:nvPicPr>
          <p:cNvPr id="6" name="図 5"/>
          <p:cNvPicPr>
            <a:picLocks noChangeAspect="1"/>
          </p:cNvPicPr>
          <p:nvPr/>
        </p:nvPicPr>
        <p:blipFill>
          <a:blip r:embed="rId2"/>
          <a:stretch>
            <a:fillRect/>
          </a:stretch>
        </p:blipFill>
        <p:spPr>
          <a:xfrm>
            <a:off x="258209" y="1898641"/>
            <a:ext cx="6417469" cy="4326541"/>
          </a:xfrm>
          <a:prstGeom prst="rect">
            <a:avLst/>
          </a:prstGeom>
        </p:spPr>
      </p:pic>
      <p:sp>
        <p:nvSpPr>
          <p:cNvPr id="22" name="角丸四角形 21"/>
          <p:cNvSpPr/>
          <p:nvPr/>
        </p:nvSpPr>
        <p:spPr bwMode="auto">
          <a:xfrm>
            <a:off x="1115520" y="2996940"/>
            <a:ext cx="5519462" cy="230431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a:p>
          <a:p>
            <a:pPr lvl="1"/>
            <a:r>
              <a:rPr lang="en-US" altLang="ja-JP" dirty="0" err="1" smtClean="0"/>
              <a:t>httpd,php,perl,python</a:t>
            </a:r>
            <a:r>
              <a:rPr lang="ja-JP" altLang="en-US" dirty="0" smtClean="0"/>
              <a:t>をインストールされているか実行ログから確認して下さい。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3382718"/>
          </a:xfrm>
          <a:prstGeom prst="rect">
            <a:avLst/>
          </a:prstGeom>
          <a:solidFill>
            <a:srgbClr val="FFFFCC"/>
          </a:solidFill>
        </p:spPr>
        <p:txBody>
          <a:bodyPr wrap="square" rtlCol="0">
            <a:noAutofit/>
          </a:bodyPr>
          <a:lstStyle/>
          <a:p>
            <a:r>
              <a:rPr lang="en-US" altLang="ja-JP" sz="1200" dirty="0"/>
              <a:t>Installed:</a:t>
            </a:r>
          </a:p>
          <a:p>
            <a:r>
              <a:rPr lang="en-US" altLang="ja-JP" sz="1200" dirty="0"/>
              <a:t>  httpd.x86_64 0:2.4.6-97.el7.centos         php.x86_64 0:5.4.16-48.el7        </a:t>
            </a:r>
          </a:p>
          <a:p>
            <a:endParaRPr lang="en-US" altLang="ja-JP" sz="1200" dirty="0"/>
          </a:p>
          <a:p>
            <a:r>
              <a:rPr lang="en-US" altLang="ja-JP" sz="1200" dirty="0"/>
              <a:t>Dependency Installed:</a:t>
            </a:r>
          </a:p>
          <a:p>
            <a:r>
              <a:rPr lang="en-US" altLang="ja-JP" sz="1200" dirty="0"/>
              <a:t>  httpd-tools.x86_64 0:2.4.6-97.el7.centos    libzip.x86_64 0:0.10.1-8.el7     </a:t>
            </a:r>
          </a:p>
          <a:p>
            <a:r>
              <a:rPr lang="en-US" altLang="ja-JP" sz="1200" dirty="0"/>
              <a:t>  </a:t>
            </a:r>
            <a:r>
              <a:rPr lang="en-US" altLang="ja-JP" sz="1200" dirty="0" err="1"/>
              <a:t>mailcap.noarch</a:t>
            </a:r>
            <a:r>
              <a:rPr lang="en-US" altLang="ja-JP" sz="1200" dirty="0"/>
              <a:t> 0:2.1.41-2.el7               php-cli.x86_64 0:5.4.16-48.el7   </a:t>
            </a:r>
          </a:p>
          <a:p>
            <a:r>
              <a:rPr lang="en-US" altLang="ja-JP" sz="1200" dirty="0"/>
              <a:t>  php-common.x86_64 0:5.4.16-48.el7          </a:t>
            </a:r>
          </a:p>
          <a:p>
            <a:endParaRPr lang="en-US" altLang="ja-JP" sz="1200" dirty="0"/>
          </a:p>
          <a:p>
            <a:r>
              <a:rPr lang="en-US" altLang="ja-JP" sz="1200" dirty="0"/>
              <a:t>Updated:</a:t>
            </a:r>
          </a:p>
          <a:p>
            <a:r>
              <a:rPr lang="en-US" altLang="ja-JP" sz="1200" dirty="0"/>
              <a:t>  perl.x86_64 4:5.16.3-299.el7_9          python.x86_64 0:2.7.5-90.el7         </a:t>
            </a:r>
          </a:p>
          <a:p>
            <a:endParaRPr lang="en-US" altLang="ja-JP" sz="1200" dirty="0"/>
          </a:p>
          <a:p>
            <a:r>
              <a:rPr lang="en-US" altLang="ja-JP" sz="1200" dirty="0"/>
              <a:t>Dependency Updated:</a:t>
            </a:r>
          </a:p>
          <a:p>
            <a:r>
              <a:rPr lang="en-US" altLang="ja-JP" sz="1200" dirty="0"/>
              <a:t>  perl-libs.x86_64 4:5.16.3-299.el7_9     python-libs.x86_64 0:2.7.5-90.el7    </a:t>
            </a:r>
          </a:p>
          <a:p>
            <a:endParaRPr lang="en-US" altLang="ja-JP" sz="1200" dirty="0"/>
          </a:p>
          <a:p>
            <a:r>
              <a:rPr lang="en-US" altLang="ja-JP" sz="1200" dirty="0"/>
              <a:t>Complete!</a:t>
            </a:r>
          </a:p>
          <a:p>
            <a:r>
              <a:rPr lang="en-US" altLang="ja-JP" sz="1200" dirty="0"/>
              <a:t>"</a:t>
            </a:r>
          </a:p>
          <a:p>
            <a:r>
              <a:rPr lang="en-US" altLang="ja-JP" sz="1200" dirty="0"/>
              <a:t>    </a:t>
            </a:r>
            <a:r>
              <a:rPr lang="en-US" altLang="ja-JP" sz="1200" dirty="0" smtClean="0"/>
              <a:t>]</a:t>
            </a:r>
            <a:endParaRPr lang="en-US" altLang="ja-JP" sz="1200" dirty="0"/>
          </a:p>
          <a:p>
            <a:r>
              <a:rPr lang="en-US" altLang="ja-JP" sz="1200" dirty="0"/>
              <a:t>}</a:t>
            </a:r>
            <a:endParaRPr kumimoji="1" lang="ja-JP" altLang="en-US" sz="120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12972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ターゲットマシンの確認</a:t>
            </a:r>
            <a:endParaRPr lang="en-US" altLang="ja-JP" dirty="0" smtClean="0"/>
          </a:p>
          <a:p>
            <a:pPr lvl="1"/>
            <a:r>
              <a:rPr lang="ja-JP" altLang="en-US" dirty="0" smtClean="0"/>
              <a:t>ターゲットマシンでもパッケージ</a:t>
            </a:r>
            <a:r>
              <a:rPr lang="ja-JP" altLang="en-US" dirty="0"/>
              <a:t>がインストールできていることを</a:t>
            </a:r>
            <a:r>
              <a:rPr lang="ja-JP" altLang="en-US" dirty="0" smtClean="0"/>
              <a:t>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smtClean="0"/>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en-US" altLang="ja-JP" dirty="0" smtClean="0"/>
              <a:t>.</a:t>
            </a:r>
            <a:r>
              <a:rPr lang="ja-JP" altLang="en-US" dirty="0" smtClean="0"/>
              <a:t>　</a:t>
            </a:r>
            <a:r>
              <a:rPr lang="ja-JP" altLang="en-US" dirty="0" smtClean="0">
                <a:latin typeface="+mn-ea"/>
              </a:rPr>
              <a:t>実行操作</a:t>
            </a:r>
            <a:r>
              <a:rPr lang="en-US" altLang="ja-JP" dirty="0" smtClean="0">
                <a:latin typeface="+mn-ea"/>
              </a:rPr>
              <a:t>(2</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91089" y="2121980"/>
            <a:ext cx="6412802" cy="433120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.1</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smtClean="0"/>
              <a:t>「オペレーション一覧」へ新規オペレーション名を登録</a:t>
            </a:r>
            <a:endParaRPr lang="en-US" altLang="ja-JP" dirty="0"/>
          </a:p>
          <a:p>
            <a:pPr lvl="1"/>
            <a:r>
              <a:rPr lang="ja-JP" altLang="en-US" dirty="0" smtClean="0"/>
              <a:t>ここからは</a:t>
            </a:r>
            <a:r>
              <a:rPr lang="en-US" altLang="ja-JP" dirty="0" smtClean="0"/>
              <a:t>1</a:t>
            </a:r>
            <a:r>
              <a:rPr lang="ja-JP" altLang="en-US" dirty="0" smtClean="0"/>
              <a:t>回目のオペレーション名登録以降の作業と同様になります。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endParaRPr lang="en-US" altLang="ja-JP" dirty="0" smtClean="0"/>
          </a:p>
          <a:p>
            <a:pPr marL="180000" lvl="1" indent="0">
              <a:buNone/>
            </a:pPr>
            <a:r>
              <a:rPr lang="ja-JP" altLang="en-US" dirty="0" smtClean="0"/>
              <a:t>   各項目</a:t>
            </a:r>
            <a:r>
              <a:rPr lang="ja-JP" altLang="en-US" dirty="0"/>
              <a:t>へ入力、選択が完了したら登録をクリックして下さい</a:t>
            </a:r>
            <a:r>
              <a:rPr lang="ja-JP" altLang="en-US" dirty="0" smtClean="0"/>
              <a:t>。</a:t>
            </a:r>
            <a:endParaRPr lang="en-US" altLang="ja-JP" spc="-150" dirty="0"/>
          </a:p>
        </p:txBody>
      </p:sp>
      <p:sp>
        <p:nvSpPr>
          <p:cNvPr id="10" name="角丸四角形 9"/>
          <p:cNvSpPr/>
          <p:nvPr/>
        </p:nvSpPr>
        <p:spPr bwMode="auto">
          <a:xfrm>
            <a:off x="1588487" y="4759261"/>
            <a:ext cx="1846116"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268773" y="5661340"/>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46719" y="5626112"/>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291089" y="3085135"/>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2475759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6051" y="2344463"/>
            <a:ext cx="6884289" cy="339871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.2</a:t>
            </a:r>
            <a:r>
              <a:rPr lang="ja-JP" altLang="en-US" dirty="0" smtClean="0"/>
              <a:t> パラメータシート</a:t>
            </a:r>
            <a:r>
              <a:rPr lang="ja-JP" altLang="en-US" dirty="0"/>
              <a:t>にデータを</a:t>
            </a:r>
            <a:r>
              <a:rPr lang="ja-JP" altLang="en-US" dirty="0" smtClean="0"/>
              <a:t>登録</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インストールパッケージ一覧」新規データを</a:t>
            </a:r>
            <a:r>
              <a:rPr lang="ja-JP" altLang="en-US" dirty="0" smtClean="0"/>
              <a:t>登録</a:t>
            </a:r>
            <a:endParaRPr lang="en-US" altLang="ja-JP" dirty="0" smtClean="0"/>
          </a:p>
          <a:p>
            <a:pPr lvl="1"/>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p>
          <a:p>
            <a:pPr marL="180000" lvl="1" indent="0">
              <a:buNone/>
            </a:pPr>
            <a:r>
              <a:rPr lang="en-US" altLang="ja-JP" dirty="0" smtClean="0"/>
              <a:t>    1</a:t>
            </a:r>
            <a:r>
              <a:rPr lang="ja-JP" altLang="en-US" dirty="0" smtClean="0"/>
              <a:t>回目とインストールするパッケージが異なっているので注意して下さい。</a:t>
            </a:r>
            <a:endParaRPr lang="ja-JP" altLang="en-US" dirty="0"/>
          </a:p>
        </p:txBody>
      </p:sp>
      <p:sp>
        <p:nvSpPr>
          <p:cNvPr id="24" name="角丸四角形 23"/>
          <p:cNvSpPr/>
          <p:nvPr/>
        </p:nvSpPr>
        <p:spPr bwMode="auto">
          <a:xfrm>
            <a:off x="899490" y="3406227"/>
            <a:ext cx="5844233"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19590" y="4230964"/>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555720" y="4176795"/>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4213618865"/>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)_2:</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6" name="角丸四角形 15"/>
          <p:cNvSpPr/>
          <p:nvPr/>
        </p:nvSpPr>
        <p:spPr bwMode="auto">
          <a:xfrm>
            <a:off x="136051" y="2932182"/>
            <a:ext cx="650460" cy="15892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884588" y="2819157"/>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577894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51201" y="2336046"/>
            <a:ext cx="5893594" cy="3973354"/>
          </a:xfrm>
          <a:prstGeom prst="rect">
            <a:avLst/>
          </a:prstGeom>
        </p:spPr>
      </p:pic>
      <p:pic>
        <p:nvPicPr>
          <p:cNvPr id="4" name="図 3"/>
          <p:cNvPicPr>
            <a:picLocks noChangeAspect="1"/>
          </p:cNvPicPr>
          <p:nvPr/>
        </p:nvPicPr>
        <p:blipFill>
          <a:blip r:embed="rId3"/>
          <a:stretch>
            <a:fillRect/>
          </a:stretch>
        </p:blipFill>
        <p:spPr>
          <a:xfrm>
            <a:off x="4897385" y="3999310"/>
            <a:ext cx="3661791" cy="249097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.3</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en-US" altLang="ja-JP" dirty="0" smtClean="0"/>
              <a:t>2</a:t>
            </a:r>
            <a:r>
              <a:rPr lang="ja-JP" altLang="en-US" dirty="0" smtClean="0"/>
              <a:t>回目の実行も行っていきます。</a:t>
            </a:r>
            <a:endParaRPr lang="en-US" altLang="ja-JP" dirty="0" smtClean="0"/>
          </a:p>
          <a:p>
            <a:pPr marL="180000" lvl="1" indent="0">
              <a:buNone/>
            </a:pPr>
            <a:r>
              <a:rPr lang="ja-JP" altLang="en-US" dirty="0" smtClean="0"/>
              <a:t> 「</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実行</a:t>
            </a:r>
            <a:r>
              <a:rPr lang="ja-JP" altLang="en-US" dirty="0"/>
              <a:t>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423982" y="4078818"/>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149869" y="3755867"/>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178730" y="5060418"/>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456272" y="5392785"/>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0" name="角丸四角形 39"/>
          <p:cNvSpPr/>
          <p:nvPr/>
        </p:nvSpPr>
        <p:spPr bwMode="auto">
          <a:xfrm>
            <a:off x="5455093" y="6160092"/>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51201" y="3650117"/>
            <a:ext cx="780349" cy="1910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147004" y="3602968"/>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59387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7338" y="2078087"/>
            <a:ext cx="6400800" cy="313372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1997012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52173" y="1860196"/>
            <a:ext cx="6400800" cy="3117056"/>
          </a:xfrm>
          <a:prstGeom prst="rect">
            <a:avLst/>
          </a:prstGeom>
        </p:spPr>
      </p:pic>
      <p:pic>
        <p:nvPicPr>
          <p:cNvPr id="4" name="図 3"/>
          <p:cNvPicPr>
            <a:picLocks noChangeAspect="1"/>
          </p:cNvPicPr>
          <p:nvPr/>
        </p:nvPicPr>
        <p:blipFill>
          <a:blip r:embed="rId3"/>
          <a:stretch>
            <a:fillRect/>
          </a:stretch>
        </p:blipFill>
        <p:spPr>
          <a:xfrm>
            <a:off x="3792878" y="3488049"/>
            <a:ext cx="2435352" cy="30344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a:t>
            </a:r>
            <a:r>
              <a:rPr lang="en-US" altLang="ja-JP" dirty="0"/>
              <a:t>3</a:t>
            </a:r>
            <a:r>
              <a:rPr lang="en-US" altLang="ja-JP" dirty="0" smtClean="0"/>
              <a:t>/3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411700" y="3068951"/>
            <a:ext cx="115216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796048" y="2924929"/>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778167" cy="551885"/>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510799" y="3129377"/>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solidFill>
                  <a:schemeClr val="tx1"/>
                </a:solidFill>
                <a:latin typeface="+mn-ea"/>
              </a:rPr>
              <a:t>従来</a:t>
            </a:r>
            <a:r>
              <a:rPr lang="ja-JP" altLang="en-US" sz="1200" b="1" dirty="0">
                <a:solidFill>
                  <a:schemeClr val="tx1"/>
                </a:solidFill>
                <a:latin typeface="+mn-ea"/>
              </a:rPr>
              <a:t>のシステム構築</a:t>
            </a:r>
          </a:p>
        </p:txBody>
      </p:sp>
      <p:sp>
        <p:nvSpPr>
          <p:cNvPr id="2" name="タイトル 1"/>
          <p:cNvSpPr>
            <a:spLocks noGrp="1"/>
          </p:cNvSpPr>
          <p:nvPr>
            <p:ph type="title"/>
          </p:nvPr>
        </p:nvSpPr>
        <p:spPr/>
        <p:txBody>
          <a:bodyPr/>
          <a:lstStyle/>
          <a:p>
            <a:r>
              <a:rPr lang="en-US" altLang="ja-JP" dirty="0" smtClean="0"/>
              <a:t>1.1</a:t>
            </a:r>
            <a:r>
              <a:rPr lang="en-US" altLang="ja-JP" dirty="0"/>
              <a:t> </a:t>
            </a:r>
            <a:r>
              <a:rPr lang="ja-JP" altLang="en-US" dirty="0" smtClean="0"/>
              <a:t>はじめに </a:t>
            </a:r>
            <a:r>
              <a:rPr lang="en-US" altLang="ja-JP" dirty="0" smtClean="0"/>
              <a:t>(</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smtClean="0"/>
              <a:t>　</a:t>
            </a:r>
            <a:r>
              <a:rPr lang="ja-JP" altLang="en-US" sz="1800" dirty="0" smtClean="0"/>
              <a:t>本書は、はじめて </a:t>
            </a:r>
            <a:r>
              <a:rPr lang="en-US" altLang="ja-JP" sz="1800" dirty="0" smtClean="0"/>
              <a:t>IT Automation</a:t>
            </a:r>
            <a:r>
              <a:rPr lang="ja-JP" altLang="en-US" sz="1800" dirty="0" smtClean="0"/>
              <a:t>（以下</a:t>
            </a:r>
            <a:r>
              <a:rPr lang="en-US" altLang="ja-JP" sz="1800" dirty="0" smtClean="0"/>
              <a:t>ITA</a:t>
            </a:r>
            <a:r>
              <a:rPr lang="ja-JP" altLang="en-US" sz="1800" dirty="0" smtClean="0"/>
              <a:t>と記載）に触れるユーザが、</a:t>
            </a:r>
            <a:r>
              <a:rPr lang="en-US" altLang="ja-JP" sz="1800" dirty="0" smtClean="0"/>
              <a:t>ITA</a:t>
            </a:r>
            <a:r>
              <a:rPr lang="ja-JP" altLang="en-US" sz="1800" dirty="0" smtClean="0"/>
              <a:t>のインタフェース</a:t>
            </a:r>
            <a:r>
              <a:rPr lang="ja-JP" altLang="en-US" sz="1800" dirty="0"/>
              <a:t>をスムーズに</a:t>
            </a:r>
            <a:r>
              <a:rPr lang="ja-JP" altLang="en-US" sz="1800" dirty="0" smtClean="0"/>
              <a:t>体感できるクイックスタートの手順書としてご活用できます。</a:t>
            </a:r>
            <a:endParaRPr lang="en-US" altLang="ja-JP" sz="1800" dirty="0" smtClean="0"/>
          </a:p>
          <a:p>
            <a:pPr marL="0" indent="0">
              <a:buNone/>
            </a:pPr>
            <a:r>
              <a:rPr lang="ja-JP" altLang="en-US" sz="1800" dirty="0" smtClean="0"/>
              <a:t>　システム構築においてよくある</a:t>
            </a:r>
            <a:r>
              <a:rPr lang="en-US" altLang="ja-JP" sz="1800" dirty="0" smtClean="0"/>
              <a:t>Linux</a:t>
            </a:r>
            <a:r>
              <a:rPr lang="ja-JP" altLang="en-US" sz="1800" dirty="0" smtClean="0"/>
              <a:t>サーバのパッケージ</a:t>
            </a:r>
            <a:r>
              <a:rPr lang="ja-JP" altLang="en-US" sz="1800" dirty="0"/>
              <a:t>のインストール</a:t>
            </a:r>
            <a:r>
              <a:rPr lang="ja-JP" altLang="en-US" sz="1800" dirty="0" smtClean="0"/>
              <a:t>作業を通して、構築</a:t>
            </a:r>
            <a:r>
              <a:rPr lang="ja-JP" altLang="en-US" sz="1800" dirty="0"/>
              <a:t>対象サーバごとの作業とパッケージ</a:t>
            </a:r>
            <a:r>
              <a:rPr lang="ja-JP" altLang="en-US" sz="1800" dirty="0" smtClean="0"/>
              <a:t>管理を</a:t>
            </a:r>
            <a:r>
              <a:rPr lang="ja-JP" altLang="en-US" sz="1800" dirty="0"/>
              <a:t>自動化・一元</a:t>
            </a:r>
            <a:r>
              <a:rPr lang="ja-JP" altLang="en-US" sz="1800" dirty="0" smtClean="0"/>
              <a:t>管理化を行い、従来</a:t>
            </a:r>
            <a:r>
              <a:rPr lang="ja-JP" altLang="en-US" sz="1800" dirty="0"/>
              <a:t>のシステム</a:t>
            </a:r>
            <a:r>
              <a:rPr lang="ja-JP" altLang="en-US" sz="1800" dirty="0" smtClean="0"/>
              <a:t>構築とは異なる</a:t>
            </a:r>
            <a:r>
              <a:rPr lang="en-US" altLang="ja-JP" sz="1800" dirty="0" smtClean="0"/>
              <a:t>ITA</a:t>
            </a:r>
            <a:r>
              <a:rPr lang="ja-JP" altLang="en-US" sz="1800" dirty="0" smtClean="0"/>
              <a:t>を使用した効率的なシステムを体感できます。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手作業でのシステム構築</a:t>
            </a:r>
            <a:endParaRPr lang="en-US" altLang="ja-JP" sz="1200" b="1" dirty="0" smtClean="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a:t>
            </a:r>
            <a:r>
              <a:rPr lang="ja-JP" altLang="en-US" sz="1200" b="1" dirty="0" smtClean="0">
                <a:latin typeface="+mn-ea"/>
              </a:rPr>
              <a:t>に管理された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構築対象／作業ごとに</a:t>
            </a:r>
            <a:endParaRPr lang="en-US" altLang="ja-JP" sz="1200" b="1" dirty="0">
              <a:latin typeface="+mn-ea"/>
            </a:endParaRPr>
          </a:p>
          <a:p>
            <a:pPr algn="ctr"/>
            <a:r>
              <a:rPr lang="ja-JP" altLang="en-US" sz="1200" b="1" dirty="0" smtClean="0">
                <a:latin typeface="+mn-ea"/>
              </a:rPr>
              <a:t>必要な手順書</a:t>
            </a:r>
            <a:endParaRPr lang="en-US" altLang="ja-JP" sz="1200" b="1" dirty="0" smtClean="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自動化</a:t>
            </a:r>
            <a:r>
              <a:rPr lang="ja-JP" altLang="en-US" sz="1200" b="1" dirty="0">
                <a:latin typeface="+mn-ea"/>
              </a:rPr>
              <a:t>されたシステム</a:t>
            </a:r>
            <a:r>
              <a:rPr lang="ja-JP" altLang="en-US" sz="1200" b="1" dirty="0" smtClean="0">
                <a:latin typeface="+mn-ea"/>
              </a:rPr>
              <a:t>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一元管理</a:t>
            </a:r>
            <a:r>
              <a:rPr lang="en-US" altLang="ja-JP" sz="1200" b="1" dirty="0" smtClean="0">
                <a:latin typeface="+mn-ea"/>
              </a:rPr>
              <a:t>/</a:t>
            </a:r>
            <a:r>
              <a:rPr lang="ja-JP" altLang="en-US" sz="1200" b="1" dirty="0" smtClean="0">
                <a:latin typeface="+mn-ea"/>
              </a:rPr>
              <a:t>履歴管理された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a:t>
            </a:r>
            <a:r>
              <a:rPr lang="ja-JP" altLang="en-US" sz="1200" b="1" dirty="0" smtClean="0">
                <a:latin typeface="+mn-ea"/>
              </a:rPr>
              <a:t>使える手順</a:t>
            </a:r>
            <a:endParaRPr lang="en-US" altLang="ja-JP" sz="1200" b="1" dirty="0" smtClean="0">
              <a:latin typeface="+mn-ea"/>
            </a:endParaRPr>
          </a:p>
          <a:p>
            <a:pPr algn="ctr"/>
            <a:r>
              <a:rPr lang="en-US" altLang="ja-JP" sz="1200" b="1" dirty="0" smtClean="0">
                <a:latin typeface="+mn-ea"/>
              </a:rPr>
              <a:t>(Playbook)</a:t>
            </a:r>
            <a:endParaRPr lang="en-US" altLang="ja-JP" sz="1200" b="1" dirty="0">
              <a:latin typeface="+mn-ea"/>
            </a:endParaRP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chemeClr val="tx1"/>
                </a:solidFill>
                <a:latin typeface="+mn-ea"/>
              </a:rPr>
              <a:t>ITA</a:t>
            </a:r>
            <a:r>
              <a:rPr lang="ja-JP" altLang="en-US" sz="1100" b="1" dirty="0">
                <a:solidFill>
                  <a:schemeClr val="tx1"/>
                </a:solidFill>
                <a:latin typeface="+mn-ea"/>
              </a:rPr>
              <a:t>で自動化</a:t>
            </a:r>
            <a:r>
              <a:rPr lang="ja-JP" altLang="en-US" sz="1100" b="1" dirty="0" smtClean="0">
                <a:solidFill>
                  <a:schemeClr val="tx1"/>
                </a:solidFill>
                <a:latin typeface="+mn-ea"/>
              </a:rPr>
              <a:t>された</a:t>
            </a:r>
            <a:endParaRPr lang="en-US" altLang="ja-JP" sz="1100" b="1" dirty="0" smtClean="0">
              <a:solidFill>
                <a:schemeClr val="tx1"/>
              </a:solidFill>
              <a:latin typeface="+mn-ea"/>
            </a:endParaRPr>
          </a:p>
          <a:p>
            <a:pPr algn="ctr"/>
            <a:r>
              <a:rPr lang="ja-JP" altLang="en-US" sz="1100" b="1" dirty="0" smtClean="0">
                <a:solidFill>
                  <a:schemeClr val="tx1"/>
                </a:solidFill>
                <a:latin typeface="+mn-ea"/>
              </a:rPr>
              <a:t>システム</a:t>
            </a:r>
            <a:r>
              <a:rPr lang="ja-JP" altLang="en-US" sz="1100" b="1" dirty="0">
                <a:solidFill>
                  <a:schemeClr val="tx1"/>
                </a:solidFill>
                <a:latin typeface="+mn-ea"/>
              </a:rPr>
              <a:t>構築</a:t>
            </a:r>
          </a:p>
        </p:txBody>
      </p:sp>
    </p:spTree>
    <p:extLst>
      <p:ext uri="{BB962C8B-B14F-4D97-AF65-F5344CB8AC3E}">
        <p14:creationId xmlns:p14="http://schemas.microsoft.com/office/powerpoint/2010/main" val="1002121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59042" y="1719524"/>
            <a:ext cx="6375940" cy="468477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87530" y="2420860"/>
            <a:ext cx="5400750" cy="252035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smtClean="0"/>
          </a:p>
          <a:p>
            <a:pPr lvl="1"/>
            <a:r>
              <a:rPr lang="ja-JP" altLang="en-US" dirty="0" smtClean="0"/>
              <a:t>新た</a:t>
            </a:r>
            <a:r>
              <a:rPr lang="ja-JP" altLang="en-US" dirty="0"/>
              <a:t>に</a:t>
            </a:r>
            <a:r>
              <a:rPr lang="en-US" altLang="ja-JP" dirty="0" err="1"/>
              <a:t>mariadb</a:t>
            </a:r>
            <a:r>
              <a:rPr lang="ja-JP" altLang="en-US" dirty="0"/>
              <a:t>の</a:t>
            </a:r>
            <a:r>
              <a:rPr lang="ja-JP" altLang="en-US" dirty="0" smtClean="0"/>
              <a:t>インストールと他</a:t>
            </a:r>
            <a:r>
              <a:rPr lang="ja-JP" altLang="en-US" dirty="0"/>
              <a:t>のパッケージとの依存関係の</a:t>
            </a:r>
            <a:r>
              <a:rPr lang="ja-JP" altLang="en-US" dirty="0" smtClean="0"/>
              <a:t>解決、他</a:t>
            </a:r>
            <a:r>
              <a:rPr lang="ja-JP" altLang="en-US" dirty="0"/>
              <a:t>の</a:t>
            </a:r>
            <a:r>
              <a:rPr lang="en-US" altLang="ja-JP" dirty="0"/>
              <a:t>4</a:t>
            </a:r>
            <a:r>
              <a:rPr lang="ja-JP" altLang="en-US" dirty="0" err="1"/>
              <a:t>つの</a:t>
            </a:r>
            <a:r>
              <a:rPr lang="ja-JP" altLang="en-US" dirty="0"/>
              <a:t>パッケージ</a:t>
            </a:r>
            <a:r>
              <a:rPr lang="en-US" altLang="ja-JP" dirty="0"/>
              <a:t>(</a:t>
            </a:r>
            <a:r>
              <a:rPr lang="en-US" altLang="ja-JP" dirty="0" err="1"/>
              <a:t>htpd,php,perl,python</a:t>
            </a:r>
            <a:r>
              <a:rPr lang="en-US" altLang="ja-JP" dirty="0" smtClean="0"/>
              <a:t>)</a:t>
            </a:r>
            <a:r>
              <a:rPr lang="ja-JP" altLang="en-US" dirty="0"/>
              <a:t>の</a:t>
            </a:r>
            <a:r>
              <a:rPr lang="ja-JP" altLang="en-US" dirty="0" smtClean="0"/>
              <a:t>バージョンアップが行われていることを確認して</a:t>
            </a:r>
            <a:r>
              <a:rPr lang="ja-JP" altLang="en-US" dirty="0"/>
              <a:t>下</a:t>
            </a:r>
            <a:r>
              <a:rPr lang="ja-JP" altLang="en-US" dirty="0" smtClean="0"/>
              <a:t>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en-US" altLang="ja-JP" sz="1050" dirty="0"/>
              <a:t>Package httpd-2.4.6-97.el7.centos.x86_64 already installed and latest version\</a:t>
            </a:r>
          </a:p>
          <a:p>
            <a:r>
              <a:rPr lang="en-US" altLang="ja-JP" sz="1050" dirty="0"/>
              <a:t>Package php-5.4.16-48.el7.x86_64 already installed and latest version\</a:t>
            </a:r>
          </a:p>
          <a:p>
            <a:r>
              <a:rPr lang="en-US" altLang="ja-JP" sz="1050" dirty="0"/>
              <a:t>Package 4:perl-5.16.3-299.el7_9.x86_64 already installed and latest version\</a:t>
            </a:r>
          </a:p>
          <a:p>
            <a:r>
              <a:rPr lang="en-US" altLang="ja-JP" sz="1050" dirty="0"/>
              <a:t>Package python-2.7.5-90.el7.x86_64 already installed and latest version\</a:t>
            </a:r>
          </a:p>
          <a:p>
            <a:endParaRPr lang="en-US" altLang="ja-JP" sz="1050" dirty="0"/>
          </a:p>
          <a:p>
            <a:r>
              <a:rPr lang="ja-JP" altLang="en-US" sz="1050" dirty="0"/>
              <a:t>～～～～～～～～～～～～～～～～～～～～省略～～～～～～～～～～～～～～～～～～～～～～～</a:t>
            </a:r>
          </a:p>
          <a:p>
            <a:endParaRPr lang="ja-JP" altLang="en-US" sz="1050" dirty="0"/>
          </a:p>
          <a:p>
            <a:r>
              <a:rPr lang="en-US" altLang="ja-JP" sz="1050" dirty="0"/>
              <a:t>Installed:</a:t>
            </a:r>
          </a:p>
          <a:p>
            <a:r>
              <a:rPr lang="en-US" altLang="ja-JP" sz="1050" dirty="0"/>
              <a:t>  mariadb-server.x86_64 1:5.5.68-1.el7                                          </a:t>
            </a:r>
          </a:p>
          <a:p>
            <a:endParaRPr lang="en-US" altLang="ja-JP" sz="1050" dirty="0"/>
          </a:p>
          <a:p>
            <a:r>
              <a:rPr lang="en-US" altLang="ja-JP" sz="1050" dirty="0"/>
              <a:t>Dependency Installed:</a:t>
            </a:r>
          </a:p>
          <a:p>
            <a:r>
              <a:rPr lang="en-US" altLang="ja-JP" sz="1050" dirty="0"/>
              <a:t>  mariadb.x86_64 1:5.5.68-1.el7                                                 </a:t>
            </a:r>
          </a:p>
          <a:p>
            <a:r>
              <a:rPr lang="en-US" altLang="ja-JP" sz="1050" dirty="0"/>
              <a:t>  perl-Compress-Raw-Bzip2.x86_64 0:2.061-3.el7                                  </a:t>
            </a:r>
          </a:p>
          <a:p>
            <a:r>
              <a:rPr lang="en-US" altLang="ja-JP" sz="1050" dirty="0"/>
              <a:t>  perl-Compress-Raw-Zlib.x86_64 1:2.061-4.el7                                   </a:t>
            </a:r>
          </a:p>
          <a:p>
            <a:r>
              <a:rPr lang="en-US" altLang="ja-JP" sz="1050" dirty="0"/>
              <a:t>  perl-DBD-MySQL.x86_64 0:4.023-6.el7                                           </a:t>
            </a:r>
          </a:p>
          <a:p>
            <a:r>
              <a:rPr lang="en-US" altLang="ja-JP" sz="1050" dirty="0"/>
              <a:t>  perl-DBI.x86_64 0:1.627-4.el7                                                 </a:t>
            </a:r>
          </a:p>
          <a:p>
            <a:r>
              <a:rPr lang="en-US" altLang="ja-JP" sz="1050" dirty="0"/>
              <a:t>  </a:t>
            </a:r>
            <a:r>
              <a:rPr lang="en-US" altLang="ja-JP" sz="1050" dirty="0" err="1"/>
              <a:t>perl</a:t>
            </a:r>
            <a:r>
              <a:rPr lang="en-US" altLang="ja-JP" sz="1050" dirty="0"/>
              <a:t>-IO-</a:t>
            </a:r>
            <a:r>
              <a:rPr lang="en-US" altLang="ja-JP" sz="1050" dirty="0" err="1"/>
              <a:t>Compress.noarch</a:t>
            </a:r>
            <a:r>
              <a:rPr lang="en-US" altLang="ja-JP" sz="1050" dirty="0"/>
              <a:t> 0:2.061-2.el7                                         </a:t>
            </a:r>
          </a:p>
          <a:p>
            <a:r>
              <a:rPr lang="en-US" altLang="ja-JP" sz="1050" dirty="0"/>
              <a:t>  </a:t>
            </a:r>
            <a:r>
              <a:rPr lang="en-US" altLang="ja-JP" sz="1050" dirty="0" err="1"/>
              <a:t>perl</a:t>
            </a:r>
            <a:r>
              <a:rPr lang="en-US" altLang="ja-JP" sz="1050" dirty="0"/>
              <a:t>-Net-</a:t>
            </a:r>
            <a:r>
              <a:rPr lang="en-US" altLang="ja-JP" sz="1050" dirty="0" err="1"/>
              <a:t>Daemon.noarch</a:t>
            </a:r>
            <a:r>
              <a:rPr lang="en-US" altLang="ja-JP" sz="1050" dirty="0"/>
              <a:t> 0:0.48-5.el7                                           </a:t>
            </a:r>
          </a:p>
          <a:p>
            <a:r>
              <a:rPr lang="en-US" altLang="ja-JP" sz="1050" dirty="0"/>
              <a:t>  </a:t>
            </a:r>
            <a:r>
              <a:rPr lang="en-US" altLang="ja-JP" sz="1050" dirty="0" err="1"/>
              <a:t>perl-PlRPC.noarch</a:t>
            </a:r>
            <a:r>
              <a:rPr lang="en-US" altLang="ja-JP" sz="1050" dirty="0"/>
              <a:t> 0:0.2020-14.el7                                             </a:t>
            </a:r>
          </a:p>
          <a:p>
            <a:endParaRPr lang="en-US" altLang="ja-JP" sz="1050" dirty="0"/>
          </a:p>
          <a:p>
            <a:r>
              <a:rPr lang="en-US" altLang="ja-JP" sz="1050" dirty="0"/>
              <a:t>Dependency Updated:</a:t>
            </a:r>
          </a:p>
          <a:p>
            <a:r>
              <a:rPr lang="en-US" altLang="ja-JP" sz="1050" dirty="0"/>
              <a:t>  mariadb-libs.x86_64 1:5.5.68-1.el7                                            </a:t>
            </a:r>
          </a:p>
          <a:p>
            <a:endParaRPr lang="en-US" altLang="ja-JP" sz="1050" dirty="0"/>
          </a:p>
          <a:p>
            <a:r>
              <a:rPr lang="en-US" altLang="ja-JP" sz="1050" dirty="0"/>
              <a:t>Complete!</a:t>
            </a:r>
          </a:p>
          <a:p>
            <a:r>
              <a:rPr lang="en-US" altLang="ja-JP" sz="1050" dirty="0"/>
              <a:t>"</a:t>
            </a:r>
          </a:p>
          <a:p>
            <a:r>
              <a:rPr lang="en-US" altLang="ja-JP" sz="1050" dirty="0"/>
              <a:t>    ]</a:t>
            </a:r>
          </a:p>
          <a:p>
            <a:r>
              <a:rPr lang="en-US" altLang="ja-JP" sz="1050" dirty="0"/>
              <a:t>}</a:t>
            </a:r>
            <a:endParaRPr kumimoji="1" lang="ja-JP" altLang="en-US" sz="105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7849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en-US" altLang="ja-JP" dirty="0" smtClean="0"/>
              <a:t>.</a:t>
            </a:r>
            <a:r>
              <a:rPr lang="ja-JP" altLang="en-US" dirty="0" smtClean="0"/>
              <a:t>　</a:t>
            </a:r>
            <a:r>
              <a:rPr lang="en-US" altLang="ja-JP" dirty="0"/>
              <a:t>CMDB</a:t>
            </a:r>
            <a:r>
              <a:rPr lang="ja-JP" altLang="en-US" dirty="0"/>
              <a:t>パラメータの履歴</a:t>
            </a:r>
            <a:r>
              <a:rPr lang="ja-JP" altLang="en-US" dirty="0" smtClean="0"/>
              <a:t>確認　</a:t>
            </a:r>
            <a:endParaRPr kumimoji="1" lang="ja-JP" altLang="en-US" dirty="0"/>
          </a:p>
        </p:txBody>
      </p:sp>
    </p:spTree>
    <p:extLst>
      <p:ext uri="{BB962C8B-B14F-4D97-AF65-F5344CB8AC3E}">
        <p14:creationId xmlns:p14="http://schemas.microsoft.com/office/powerpoint/2010/main" val="6922950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smtClean="0"/>
              <a:t>6.1</a:t>
            </a:r>
            <a:r>
              <a:rPr lang="ja-JP" altLang="en-US" dirty="0"/>
              <a:t> </a:t>
            </a:r>
            <a:r>
              <a:rPr lang="ja-JP" altLang="en-US" dirty="0" smtClean="0"/>
              <a:t>作業実行と履歴管理　</a:t>
            </a:r>
            <a:endParaRPr lang="ja-JP" altLang="en-US" dirty="0"/>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smtClean="0"/>
              <a:t>履歴管理と本シナリオのポイント</a:t>
            </a:r>
            <a:endParaRPr lang="en-US" altLang="ja-JP" dirty="0" smtClean="0"/>
          </a:p>
          <a:p>
            <a:pPr lvl="1"/>
            <a:r>
              <a:rPr lang="en-US" altLang="ja-JP" dirty="0" smtClean="0"/>
              <a:t>ITA</a:t>
            </a:r>
            <a:r>
              <a:rPr lang="ja-JP" altLang="en-US" dirty="0" smtClean="0"/>
              <a:t>は</a:t>
            </a:r>
            <a:r>
              <a:rPr lang="en-US" altLang="ja-JP" dirty="0"/>
              <a:t>CMDB</a:t>
            </a:r>
            <a:r>
              <a:rPr lang="ja-JP" altLang="en-US" dirty="0"/>
              <a:t>に「誰が・いつ・何をしたのか？」を履歴管理</a:t>
            </a:r>
            <a:r>
              <a:rPr lang="ja-JP" altLang="en-US" dirty="0" smtClean="0"/>
              <a:t>し、その時の時点でシステムのパラメータはどうなっているのかを抽出できる機能があります。パラメータ</a:t>
            </a:r>
            <a:r>
              <a:rPr lang="ja-JP" altLang="en-US" dirty="0"/>
              <a:t>の履歴管理をすることにより、設計者や運用者がストレスなくシステム更改を行うことができます。</a:t>
            </a:r>
          </a:p>
          <a:p>
            <a:pPr lvl="1"/>
            <a:endParaRPr lang="en-US" altLang="ja-JP" dirty="0" smtClean="0"/>
          </a:p>
          <a:p>
            <a:pPr marL="180000" lvl="1" indent="0">
              <a:buNone/>
            </a:pPr>
            <a:r>
              <a:rPr lang="en-US" altLang="ja-JP" dirty="0" smtClean="0"/>
              <a:t>   </a:t>
            </a:r>
            <a:endParaRPr lang="en-US" altLang="ja-JP" dirty="0"/>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smtClean="0">
                <a:latin typeface="+mn-ea"/>
              </a:rPr>
              <a:t>今回のクイックスタートでは</a:t>
            </a:r>
            <a:r>
              <a:rPr lang="ja-JP" altLang="en-US" dirty="0"/>
              <a:t>パラメータの履歴</a:t>
            </a:r>
            <a:r>
              <a:rPr lang="ja-JP" altLang="en-US" dirty="0" smtClean="0"/>
              <a:t>管理を</a:t>
            </a:r>
            <a:endParaRPr lang="en-US" altLang="ja-JP" dirty="0" smtClean="0"/>
          </a:p>
          <a:p>
            <a:pPr algn="ctr"/>
            <a:r>
              <a:rPr lang="ja-JP" altLang="en-US" dirty="0" smtClean="0"/>
              <a:t>体験していただくために、実行を</a:t>
            </a:r>
            <a:r>
              <a:rPr lang="en-US" altLang="ja-JP" dirty="0" smtClean="0"/>
              <a:t>2</a:t>
            </a:r>
            <a:r>
              <a:rPr lang="ja-JP" altLang="en-US" dirty="0" smtClean="0"/>
              <a:t>回行いました。</a:t>
            </a:r>
            <a:endParaRPr kumimoji="1" lang="ja-JP" altLang="en-US" dirty="0" smtClean="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smtClean="0"/>
              <a:t>基準日時</a:t>
            </a:r>
            <a:endParaRPr kumimoji="1" lang="ja-JP" altLang="en-US" b="1" dirty="0"/>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(1</a:t>
            </a:r>
            <a:r>
              <a:rPr lang="ja-JP" altLang="en-US" b="1" dirty="0" smtClean="0"/>
              <a:t>回目</a:t>
            </a:r>
            <a:r>
              <a:rPr lang="en-US" altLang="ja-JP" b="1" dirty="0" smtClean="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(2</a:t>
            </a:r>
            <a:r>
              <a:rPr lang="ja-JP" altLang="en-US" b="1" dirty="0" smtClean="0"/>
              <a:t>回目</a:t>
            </a:r>
            <a:r>
              <a:rPr lang="en-US" altLang="ja-JP" b="1" dirty="0" smtClean="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回目と</a:t>
            </a:r>
            <a:r>
              <a:rPr kumimoji="1" lang="en-US" altLang="ja-JP" sz="1050" b="1" dirty="0" smtClean="0"/>
              <a:t>2</a:t>
            </a:r>
            <a:r>
              <a:rPr kumimoji="1" lang="ja-JP" altLang="en-US" sz="1050" b="1" dirty="0" smtClean="0"/>
              <a:t>回目の間の日時で検索</a:t>
            </a:r>
            <a:endParaRPr kumimoji="1" lang="en-US" altLang="ja-JP" sz="1050" b="1" dirty="0" smtClean="0"/>
          </a:p>
          <a:p>
            <a:r>
              <a:rPr lang="ja-JP" altLang="en-US" sz="1050" b="1" dirty="0" smtClean="0"/>
              <a:t>→</a:t>
            </a:r>
            <a:r>
              <a:rPr lang="en-US" altLang="ja-JP" sz="1050" b="1" dirty="0" smtClean="0"/>
              <a:t>1</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smtClean="0"/>
              <a:t>　</a:t>
            </a:r>
            <a:r>
              <a:rPr kumimoji="1" lang="en-US" altLang="ja-JP" sz="1050" b="1" dirty="0" smtClean="0"/>
              <a:t>2</a:t>
            </a:r>
            <a:r>
              <a:rPr kumimoji="1" lang="ja-JP" altLang="en-US" sz="1050" b="1" dirty="0" smtClean="0"/>
              <a:t>回目</a:t>
            </a:r>
            <a:r>
              <a:rPr lang="ja-JP" altLang="en-US" sz="1050" b="1" dirty="0" smtClean="0"/>
              <a:t>が</a:t>
            </a:r>
            <a:r>
              <a:rPr lang="ja-JP" altLang="en-US" sz="1050" b="1" dirty="0"/>
              <a:t>実行</a:t>
            </a:r>
            <a:r>
              <a:rPr lang="ja-JP" altLang="en-US" sz="1050" b="1" dirty="0" smtClean="0"/>
              <a:t>された</a:t>
            </a:r>
            <a:r>
              <a:rPr lang="ja-JP" altLang="en-US" sz="1050" b="1" dirty="0"/>
              <a:t>後</a:t>
            </a:r>
            <a:r>
              <a:rPr lang="ja-JP" altLang="en-US" sz="1050" b="1" dirty="0" smtClean="0"/>
              <a:t>の</a:t>
            </a:r>
            <a:r>
              <a:rPr kumimoji="1" lang="ja-JP" altLang="en-US" sz="1050" b="1" dirty="0" smtClean="0"/>
              <a:t>日時で検索</a:t>
            </a:r>
            <a:endParaRPr kumimoji="1" lang="en-US" altLang="ja-JP" sz="1050" b="1" dirty="0" smtClean="0"/>
          </a:p>
          <a:p>
            <a:r>
              <a:rPr lang="ja-JP" altLang="en-US" sz="1050" b="1" dirty="0" smtClean="0"/>
              <a:t>→</a:t>
            </a:r>
            <a:r>
              <a:rPr lang="en-US" altLang="ja-JP" sz="1050" b="1" dirty="0" smtClean="0"/>
              <a:t>2</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回目も実行されていない日時で検索</a:t>
            </a:r>
          </a:p>
          <a:p>
            <a:pPr algn="ctr"/>
            <a:r>
              <a:rPr lang="ja-JP" altLang="en-US" sz="1050" b="1" dirty="0" smtClean="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902064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a:t>
            </a:r>
            <a:r>
              <a:rPr lang="ja-JP" altLang="en-US" dirty="0" smtClean="0"/>
              <a:t>する</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smtClean="0"/>
              <a:t>実際にパラメータが管理できているかどうか確認をしていきます。</a:t>
            </a:r>
            <a:endParaRPr lang="en-US" altLang="ja-JP" dirty="0" smtClean="0"/>
          </a:p>
          <a:p>
            <a:pPr marL="180000" lvl="1" indent="0">
              <a:buNone/>
            </a:pPr>
            <a:r>
              <a:rPr lang="ja-JP" altLang="en-US" dirty="0" smtClean="0"/>
              <a:t> 「</a:t>
            </a:r>
            <a:r>
              <a:rPr lang="ja-JP" altLang="en-US" dirty="0"/>
              <a:t>参照用」メニューグループ </a:t>
            </a:r>
            <a:r>
              <a:rPr lang="en-US" altLang="ja-JP" dirty="0" smtClean="0"/>
              <a:t>&gt;&gt;</a:t>
            </a:r>
            <a:r>
              <a:rPr lang="ja-JP" altLang="en-US" dirty="0" smtClean="0"/>
              <a:t>「</a:t>
            </a:r>
            <a:r>
              <a:rPr lang="ja-JP" altLang="en-US" dirty="0"/>
              <a:t>インストールパッケージ一覧」メニュー</a:t>
            </a:r>
            <a:r>
              <a:rPr lang="ja-JP" altLang="en-US" dirty="0" smtClean="0"/>
              <a:t>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まずは基準日付を入力せずにフィルタをかけます。</a:t>
            </a:r>
            <a:r>
              <a:rPr lang="en-US" altLang="ja-JP" dirty="0" smtClean="0"/>
              <a:t>(</a:t>
            </a:r>
            <a:r>
              <a:rPr lang="ja-JP" altLang="en-US" dirty="0" smtClean="0"/>
              <a:t>次ページへ続く</a:t>
            </a:r>
            <a:r>
              <a:rPr lang="en-US" altLang="ja-JP" dirty="0" smtClean="0"/>
              <a:t>)</a:t>
            </a:r>
          </a:p>
          <a:p>
            <a:pPr marL="180000" lvl="1" indent="0">
              <a:buNone/>
            </a:pPr>
            <a:r>
              <a:rPr lang="en-US" altLang="ja-JP" dirty="0"/>
              <a:t> </a:t>
            </a:r>
            <a:r>
              <a:rPr lang="en-US" altLang="ja-JP" dirty="0" smtClean="0"/>
              <a:t>   </a:t>
            </a:r>
            <a:endParaRPr lang="ja-JP" altLang="en-US" dirty="0"/>
          </a:p>
        </p:txBody>
      </p:sp>
      <p:pic>
        <p:nvPicPr>
          <p:cNvPr id="24" name="図 23"/>
          <p:cNvPicPr>
            <a:picLocks noChangeAspect="1"/>
          </p:cNvPicPr>
          <p:nvPr/>
        </p:nvPicPr>
        <p:blipFill>
          <a:blip r:embed="rId2"/>
          <a:stretch>
            <a:fillRect/>
          </a:stretch>
        </p:blipFill>
        <p:spPr>
          <a:xfrm>
            <a:off x="827480" y="2375570"/>
            <a:ext cx="7242810" cy="3573780"/>
          </a:xfrm>
          <a:prstGeom prst="rect">
            <a:avLst/>
          </a:prstGeom>
        </p:spPr>
      </p:pic>
      <p:sp>
        <p:nvSpPr>
          <p:cNvPr id="27" name="角丸四角形 26"/>
          <p:cNvSpPr/>
          <p:nvPr/>
        </p:nvSpPr>
        <p:spPr bwMode="auto">
          <a:xfrm>
            <a:off x="1619590" y="3593124"/>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角丸四角形 27"/>
          <p:cNvSpPr/>
          <p:nvPr/>
        </p:nvSpPr>
        <p:spPr bwMode="auto">
          <a:xfrm>
            <a:off x="1619590" y="4234467"/>
            <a:ext cx="5544770"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232617" y="3075252"/>
            <a:ext cx="2635563"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a:t>
            </a:r>
            <a:r>
              <a:rPr lang="ja-JP" altLang="en-US" sz="1200" dirty="0" smtClean="0">
                <a:latin typeface="+mn-ea"/>
              </a:rPr>
              <a:t>も入力せずにフィルタをクリック</a:t>
            </a:r>
            <a:endParaRPr lang="en-US" altLang="ja-JP" sz="1200" dirty="0" smtClean="0">
              <a:latin typeface="+mn-ea"/>
            </a:endParaRPr>
          </a:p>
        </p:txBody>
      </p:sp>
      <p:sp>
        <p:nvSpPr>
          <p:cNvPr id="29" name="円形吹き出し 28"/>
          <p:cNvSpPr/>
          <p:nvPr/>
        </p:nvSpPr>
        <p:spPr bwMode="auto">
          <a:xfrm>
            <a:off x="3047426" y="2900016"/>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31" name="円形吹き出し 30"/>
          <p:cNvSpPr/>
          <p:nvPr/>
        </p:nvSpPr>
        <p:spPr bwMode="auto">
          <a:xfrm>
            <a:off x="1145386" y="355272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3" name="角丸四角形 32"/>
          <p:cNvSpPr/>
          <p:nvPr/>
        </p:nvSpPr>
        <p:spPr bwMode="auto">
          <a:xfrm>
            <a:off x="3131103" y="5180849"/>
            <a:ext cx="388923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32" name="円形吹き出し 31"/>
          <p:cNvSpPr/>
          <p:nvPr/>
        </p:nvSpPr>
        <p:spPr bwMode="auto">
          <a:xfrm>
            <a:off x="2931075" y="4992684"/>
            <a:ext cx="301542" cy="275538"/>
          </a:xfrm>
          <a:prstGeom prst="wedgeEllipseCallout">
            <a:avLst>
              <a:gd name="adj1" fmla="val -2442"/>
              <a:gd name="adj2" fmla="val -15860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13" name="角丸四角形 12"/>
          <p:cNvSpPr/>
          <p:nvPr/>
        </p:nvSpPr>
        <p:spPr bwMode="auto">
          <a:xfrm>
            <a:off x="814872" y="2996940"/>
            <a:ext cx="732708" cy="1786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5" name="角丸四角形 14"/>
          <p:cNvSpPr/>
          <p:nvPr/>
        </p:nvSpPr>
        <p:spPr bwMode="auto">
          <a:xfrm>
            <a:off x="2195670" y="3360035"/>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7498189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827480" y="2060810"/>
            <a:ext cx="7246620" cy="356616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p>
          <a:p>
            <a:pPr lvl="1"/>
            <a:r>
              <a:rPr lang="ja-JP" altLang="en-US" dirty="0"/>
              <a:t>次</a:t>
            </a:r>
            <a:r>
              <a:rPr lang="ja-JP" altLang="en-US" dirty="0" smtClean="0"/>
              <a:t>に</a:t>
            </a:r>
            <a:r>
              <a:rPr lang="en-US" altLang="ja-JP" dirty="0" smtClean="0"/>
              <a:t>2</a:t>
            </a:r>
            <a:r>
              <a:rPr lang="ja-JP" altLang="en-US" dirty="0" smtClean="0"/>
              <a:t>回目の実行を行った基準日時より前の日付を入力してフィルタをかけます。</a:t>
            </a:r>
            <a:endParaRPr lang="en-US" altLang="ja-JP" dirty="0" smtClean="0"/>
          </a:p>
          <a:p>
            <a:pPr marL="180000" lvl="1" indent="0">
              <a:buNone/>
            </a:pPr>
            <a:r>
              <a:rPr lang="en-US" altLang="ja-JP" dirty="0"/>
              <a:t>   (</a:t>
            </a:r>
            <a:r>
              <a:rPr lang="ja-JP" altLang="en-US" dirty="0"/>
              <a:t>次ページへ続く</a:t>
            </a:r>
            <a:r>
              <a:rPr lang="en-US" altLang="ja-JP" dirty="0" smtClean="0"/>
              <a:t>)</a:t>
            </a:r>
            <a:endParaRPr lang="en-US" altLang="ja-JP" dirty="0"/>
          </a:p>
        </p:txBody>
      </p:sp>
      <p:sp>
        <p:nvSpPr>
          <p:cNvPr id="12" name="角丸四角形 11"/>
          <p:cNvSpPr/>
          <p:nvPr/>
        </p:nvSpPr>
        <p:spPr bwMode="auto">
          <a:xfrm>
            <a:off x="1619590" y="3270744"/>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619590" y="3912087"/>
            <a:ext cx="5544770"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32617" y="2752871"/>
            <a:ext cx="3571693" cy="43911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047426" y="2577636"/>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145386" y="323034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131103" y="4858469"/>
            <a:ext cx="331315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a:t>
            </a:r>
            <a:r>
              <a:rPr lang="ja-JP" altLang="en-US" sz="1200" dirty="0">
                <a:latin typeface="+mn-ea"/>
              </a:rPr>
              <a:t>る</a:t>
            </a:r>
            <a:endParaRPr lang="en-US" altLang="ja-JP" sz="1200" dirty="0" smtClean="0">
              <a:latin typeface="+mn-ea"/>
            </a:endParaRPr>
          </a:p>
        </p:txBody>
      </p:sp>
      <p:sp>
        <p:nvSpPr>
          <p:cNvPr id="20" name="円形吹き出し 19"/>
          <p:cNvSpPr/>
          <p:nvPr/>
        </p:nvSpPr>
        <p:spPr bwMode="auto">
          <a:xfrm>
            <a:off x="2931075" y="4670304"/>
            <a:ext cx="301542" cy="275538"/>
          </a:xfrm>
          <a:prstGeom prst="wedgeEllipseCallout">
            <a:avLst>
              <a:gd name="adj1" fmla="val -2442"/>
              <a:gd name="adj2" fmla="val -1555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5" name="角丸四角形 14"/>
          <p:cNvSpPr/>
          <p:nvPr/>
        </p:nvSpPr>
        <p:spPr bwMode="auto">
          <a:xfrm>
            <a:off x="2156608" y="3043387"/>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2591421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826696" y="2060810"/>
            <a:ext cx="7223760" cy="356235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(3/3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a:t>最後</a:t>
            </a:r>
            <a:r>
              <a:rPr lang="ja-JP" altLang="en-US" dirty="0" smtClean="0"/>
              <a:t>に</a:t>
            </a:r>
            <a:r>
              <a:rPr lang="en-US" altLang="ja-JP" dirty="0" smtClean="0"/>
              <a:t>1</a:t>
            </a:r>
            <a:r>
              <a:rPr lang="ja-JP" altLang="en-US" dirty="0" smtClean="0"/>
              <a:t>回目の実行を行った基準日時より</a:t>
            </a:r>
            <a:r>
              <a:rPr lang="ja-JP" altLang="en-US" dirty="0"/>
              <a:t>前の日付を入力してフィルタをかけます</a:t>
            </a:r>
            <a:r>
              <a:rPr lang="ja-JP" altLang="en-US" dirty="0" smtClean="0"/>
              <a:t>。</a:t>
            </a:r>
            <a:endParaRPr lang="en-US" altLang="ja-JP" dirty="0"/>
          </a:p>
        </p:txBody>
      </p:sp>
      <p:sp>
        <p:nvSpPr>
          <p:cNvPr id="11" name="角丸四角形 10"/>
          <p:cNvSpPr/>
          <p:nvPr/>
        </p:nvSpPr>
        <p:spPr bwMode="auto">
          <a:xfrm>
            <a:off x="2156608" y="3043387"/>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1619590" y="3272649"/>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619590" y="3913993"/>
            <a:ext cx="5544770" cy="33275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32617" y="2754777"/>
            <a:ext cx="3715713" cy="47747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1</a:t>
            </a:r>
            <a:r>
              <a:rPr lang="ja-JP" altLang="en-US" sz="1200" dirty="0" smtClean="0">
                <a:latin typeface="+mn-ea"/>
              </a:rPr>
              <a:t>回目</a:t>
            </a:r>
            <a:r>
              <a:rPr lang="ja-JP" altLang="en-US" sz="1200" dirty="0">
                <a:latin typeface="+mn-ea"/>
              </a:rPr>
              <a:t>の実行を行った日時より前の</a:t>
            </a:r>
            <a:r>
              <a:rPr lang="ja-JP" altLang="en-US" sz="1200" dirty="0" smtClean="0">
                <a:latin typeface="+mn-ea"/>
              </a:rPr>
              <a:t>日時を入力し</a:t>
            </a:r>
            <a:endParaRPr lang="en-US" altLang="ja-JP" sz="1200" dirty="0" smtClean="0">
              <a:latin typeface="+mn-ea"/>
            </a:endParaRPr>
          </a:p>
          <a:p>
            <a:pPr algn="ctr"/>
            <a:r>
              <a:rPr lang="ja-JP" altLang="en-US" sz="1200" dirty="0" smtClean="0">
                <a:latin typeface="+mn-ea"/>
              </a:rPr>
              <a:t>フィルタをクリック</a:t>
            </a:r>
            <a:endParaRPr lang="en-US" altLang="ja-JP" sz="1200" dirty="0" smtClean="0">
              <a:latin typeface="+mn-ea"/>
            </a:endParaRPr>
          </a:p>
        </p:txBody>
      </p:sp>
      <p:sp>
        <p:nvSpPr>
          <p:cNvPr id="17" name="円形吹き出し 16"/>
          <p:cNvSpPr/>
          <p:nvPr/>
        </p:nvSpPr>
        <p:spPr bwMode="auto">
          <a:xfrm>
            <a:off x="3047426" y="2579541"/>
            <a:ext cx="301542" cy="275538"/>
          </a:xfrm>
          <a:prstGeom prst="wedgeEllipseCallout">
            <a:avLst>
              <a:gd name="adj1" fmla="val -154063"/>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145386" y="3232247"/>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131103" y="4860373"/>
            <a:ext cx="2521047" cy="3408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何</a:t>
            </a:r>
            <a:r>
              <a:rPr lang="ja-JP" altLang="en-US" sz="1200" dirty="0">
                <a:latin typeface="+mn-ea"/>
              </a:rPr>
              <a:t>も表示されない</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20" name="円形吹き出し 19"/>
          <p:cNvSpPr/>
          <p:nvPr/>
        </p:nvSpPr>
        <p:spPr bwMode="auto">
          <a:xfrm>
            <a:off x="2931075" y="4672209"/>
            <a:ext cx="301542" cy="275538"/>
          </a:xfrm>
          <a:prstGeom prst="wedgeEllipseCallout">
            <a:avLst>
              <a:gd name="adj1" fmla="val 315"/>
              <a:gd name="adj2" fmla="val -2038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89214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smtClean="0"/>
              <a:t>A</a:t>
            </a:r>
            <a:r>
              <a:rPr kumimoji="1" lang="ja-JP" altLang="en-US" dirty="0" smtClean="0"/>
              <a:t>　付録</a:t>
            </a:r>
            <a:endParaRPr kumimoji="1" lang="ja-JP" altLang="en-US" dirty="0"/>
          </a:p>
        </p:txBody>
      </p:sp>
    </p:spTree>
    <p:extLst>
      <p:ext uri="{BB962C8B-B14F-4D97-AF65-F5344CB8AC3E}">
        <p14:creationId xmlns:p14="http://schemas.microsoft.com/office/powerpoint/2010/main" val="33062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3789" y="1768943"/>
            <a:ext cx="6007418" cy="468982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a:t>
            </a:r>
            <a:r>
              <a:rPr lang="ja-JP" altLang="en-US" dirty="0"/>
              <a:t>①</a:t>
            </a:r>
            <a:r>
              <a:rPr lang="ja-JP" altLang="en-US" dirty="0" smtClean="0"/>
              <a:t> </a:t>
            </a:r>
            <a:r>
              <a:rPr lang="en-US" altLang="ja-JP" dirty="0" smtClean="0"/>
              <a:t>【</a:t>
            </a:r>
            <a:r>
              <a:rPr lang="en-US" altLang="ja-JP" dirty="0"/>
              <a:t>Ansible-Legacy】</a:t>
            </a:r>
            <a:r>
              <a:rPr lang="ja-JP" altLang="en-US" dirty="0"/>
              <a:t>単体</a:t>
            </a:r>
            <a:r>
              <a:rPr lang="ja-JP" altLang="en-US" dirty="0" smtClean="0"/>
              <a:t>実行</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作業実行</a:t>
            </a:r>
            <a:endParaRPr lang="en-US" altLang="ja-JP" dirty="0" smtClean="0"/>
          </a:p>
          <a:p>
            <a:pPr lvl="1"/>
            <a:r>
              <a:rPr lang="en-US" altLang="ja-JP" dirty="0"/>
              <a:t>Ansible-Legacy</a:t>
            </a:r>
            <a:r>
              <a:rPr lang="ja-JP" altLang="en-US" dirty="0" smtClean="0"/>
              <a:t>は「作業実行」メニューがあり</a:t>
            </a:r>
            <a:r>
              <a:rPr lang="en-US" altLang="ja-JP" dirty="0"/>
              <a:t/>
            </a:r>
            <a:br>
              <a:rPr lang="en-US" altLang="ja-JP" dirty="0"/>
            </a:br>
            <a:r>
              <a:rPr lang="en-US" altLang="ja-JP" dirty="0" smtClean="0"/>
              <a:t>Movement</a:t>
            </a:r>
            <a:r>
              <a:rPr lang="ja-JP" altLang="en-US" dirty="0" smtClean="0"/>
              <a:t>ごとに個別実行や、ドライランが可能です。</a:t>
            </a:r>
            <a:endParaRPr lang="ja-JP" altLang="en-US" dirty="0"/>
          </a:p>
        </p:txBody>
      </p:sp>
      <p:sp>
        <p:nvSpPr>
          <p:cNvPr id="34" name="角丸四角形 33"/>
          <p:cNvSpPr/>
          <p:nvPr/>
        </p:nvSpPr>
        <p:spPr bwMode="auto">
          <a:xfrm>
            <a:off x="1475570" y="3461009"/>
            <a:ext cx="4978382" cy="3876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角丸四角形 42"/>
          <p:cNvSpPr/>
          <p:nvPr/>
        </p:nvSpPr>
        <p:spPr bwMode="auto">
          <a:xfrm>
            <a:off x="1403561" y="5877340"/>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角丸四角形 16"/>
          <p:cNvSpPr/>
          <p:nvPr/>
        </p:nvSpPr>
        <p:spPr bwMode="auto">
          <a:xfrm>
            <a:off x="1475570" y="4807900"/>
            <a:ext cx="4248590" cy="288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a:t>
            </a:r>
            <a:r>
              <a:rPr lang="ja-JP" altLang="en-US" sz="1200" dirty="0" smtClean="0">
                <a:latin typeface="+mn-ea"/>
              </a:rPr>
              <a:t>紐づいた</a:t>
            </a:r>
            <a:endParaRPr lang="en-US" altLang="ja-JP" sz="1200" dirty="0" smtClean="0">
              <a:latin typeface="+mn-ea"/>
            </a:endParaRPr>
          </a:p>
          <a:p>
            <a:pPr algn="ctr"/>
            <a:r>
              <a:rPr lang="ja-JP" altLang="en-US" sz="1200" dirty="0" smtClean="0">
                <a:latin typeface="+mn-ea"/>
              </a:rPr>
              <a:t>オペレーション</a:t>
            </a:r>
            <a:r>
              <a:rPr lang="ja-JP" altLang="en-US" sz="1200" dirty="0">
                <a:latin typeface="+mn-ea"/>
              </a:rPr>
              <a:t>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414764282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ドライラン</a:t>
                      </a:r>
                      <a:endParaRPr lang="en-US" altLang="ja-JP" sz="1200" b="1" dirty="0" smtClean="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：プレイブックの接続確認</a:t>
                      </a:r>
                      <a:r>
                        <a:rPr lang="en-US" altLang="ja-JP" sz="1200" b="0" dirty="0" smtClean="0">
                          <a:solidFill>
                            <a:schemeClr val="tx1"/>
                          </a:solidFill>
                          <a:latin typeface="+mn-ea"/>
                        </a:rPr>
                        <a:t>/</a:t>
                      </a:r>
                      <a:r>
                        <a:rPr lang="ja-JP" altLang="en-US" sz="1200" b="0" dirty="0" smtClean="0">
                          <a:solidFill>
                            <a:schemeClr val="tx1"/>
                          </a:solidFill>
                          <a:latin typeface="+mn-ea"/>
                        </a:rPr>
                        <a:t>構文チェック</a:t>
                      </a:r>
                      <a:endParaRPr lang="en-US" altLang="ja-JP" sz="1200" b="0" dirty="0" smtClean="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実行</a:t>
                      </a:r>
                      <a:endParaRPr lang="en-US" altLang="ja-JP" sz="1200" b="1"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：プレイブックを実行</a:t>
                      </a:r>
                      <a:endParaRPr lang="en-US" altLang="ja-JP" sz="1200" b="0"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603942" y="2852920"/>
            <a:ext cx="4307205" cy="3087053"/>
          </a:xfrm>
          <a:prstGeom prst="rect">
            <a:avLst/>
          </a:prstGeom>
        </p:spPr>
      </p:pic>
      <p:pic>
        <p:nvPicPr>
          <p:cNvPr id="3" name="図 2"/>
          <p:cNvPicPr>
            <a:picLocks noChangeAspect="1"/>
          </p:cNvPicPr>
          <p:nvPr/>
        </p:nvPicPr>
        <p:blipFill>
          <a:blip r:embed="rId3"/>
          <a:stretch>
            <a:fillRect/>
          </a:stretch>
        </p:blipFill>
        <p:spPr>
          <a:xfrm>
            <a:off x="594303" y="1628750"/>
            <a:ext cx="3976211" cy="485632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参考② </a:t>
            </a:r>
            <a:r>
              <a:rPr lang="en-US" altLang="ja-JP" dirty="0" smtClean="0"/>
              <a:t>【Ansible-Legacy】</a:t>
            </a:r>
            <a:r>
              <a:rPr lang="ja-JP" altLang="en-US" dirty="0" smtClean="0"/>
              <a:t>実行確認</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en-US" altLang="ja-JP" dirty="0" smtClean="0"/>
              <a:t>(</a:t>
            </a:r>
            <a:r>
              <a:rPr lang="ja-JP" altLang="en-US" dirty="0" smtClean="0"/>
              <a:t>またはドライラン</a:t>
            </a:r>
            <a:r>
              <a:rPr lang="en-US" altLang="ja-JP" dirty="0" smtClean="0"/>
              <a:t>)</a:t>
            </a:r>
            <a:r>
              <a:rPr lang="ja-JP" altLang="en-US" dirty="0" smtClean="0"/>
              <a:t>すると画面が切替わり、実行ステータスやログが表示されます。</a:t>
            </a:r>
            <a:endParaRPr lang="ja-JP" altLang="en-US" dirty="0"/>
          </a:p>
        </p:txBody>
      </p:sp>
      <p:sp>
        <p:nvSpPr>
          <p:cNvPr id="33" name="角丸四角形 32"/>
          <p:cNvSpPr/>
          <p:nvPr/>
        </p:nvSpPr>
        <p:spPr bwMode="auto">
          <a:xfrm>
            <a:off x="1619590" y="2662719"/>
            <a:ext cx="2861853" cy="3214621"/>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a:t>
            </a:r>
            <a:endParaRPr lang="en-US" altLang="ja-JP" sz="1200" dirty="0" smtClean="0">
              <a:latin typeface="+mn-ea"/>
            </a:endParaRPr>
          </a:p>
          <a:p>
            <a:pPr algn="ctr"/>
            <a:r>
              <a:rPr lang="ja-JP" altLang="en-US" sz="1200" dirty="0" smtClean="0">
                <a:latin typeface="+mn-ea"/>
              </a:rPr>
              <a:t>投入データが確認可能です。</a:t>
            </a:r>
            <a:endParaRPr kumimoji="1" lang="en-US" altLang="ja-JP" sz="1200" dirty="0" smtClean="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実行ログや</a:t>
            </a:r>
            <a:r>
              <a:rPr kumimoji="1" lang="ja-JP" altLang="en-US" sz="1200" dirty="0" smtClean="0">
                <a:latin typeface="+mn-ea"/>
              </a:rPr>
              <a:t>エラーログを</a:t>
            </a:r>
            <a:endParaRPr kumimoji="1" lang="en-US" altLang="ja-JP" sz="1200" dirty="0" smtClean="0">
              <a:latin typeface="+mn-ea"/>
            </a:endParaRPr>
          </a:p>
          <a:p>
            <a:pPr algn="ctr"/>
            <a:r>
              <a:rPr kumimoji="1" lang="ja-JP" altLang="en-US" sz="1200" dirty="0" smtClean="0">
                <a:latin typeface="+mn-ea"/>
              </a:rPr>
              <a:t>リアルタイムで確認可能です。</a:t>
            </a:r>
            <a:endParaRPr kumimoji="1" lang="en-US" altLang="ja-JP" sz="1200" dirty="0" smtClean="0">
              <a:latin typeface="+mn-ea"/>
            </a:endParaRPr>
          </a:p>
        </p:txBody>
      </p:sp>
      <p:sp>
        <p:nvSpPr>
          <p:cNvPr id="37" name="角丸四角形 36"/>
          <p:cNvSpPr/>
          <p:nvPr/>
        </p:nvSpPr>
        <p:spPr bwMode="auto">
          <a:xfrm>
            <a:off x="5352637" y="2852920"/>
            <a:ext cx="3179913" cy="1510669"/>
          </a:xfrm>
          <a:prstGeom prst="roundRect">
            <a:avLst>
              <a:gd name="adj" fmla="val 158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13" name="角丸四角形 12"/>
          <p:cNvSpPr/>
          <p:nvPr/>
        </p:nvSpPr>
        <p:spPr bwMode="auto">
          <a:xfrm>
            <a:off x="1726011" y="5126760"/>
            <a:ext cx="2679490" cy="288040"/>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4922353" y="6008602"/>
            <a:ext cx="3853906"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投入データや結果データを</a:t>
            </a:r>
            <a:endParaRPr lang="en-US" altLang="ja-JP" sz="1200" dirty="0" smtClean="0">
              <a:latin typeface="+mn-ea"/>
            </a:endParaRPr>
          </a:p>
          <a:p>
            <a:pPr algn="ctr"/>
            <a:r>
              <a:rPr lang="ja-JP" altLang="en-US" sz="1200" dirty="0" smtClean="0">
                <a:latin typeface="+mn-ea"/>
              </a:rPr>
              <a:t>ダウンロードすることも可能です。</a:t>
            </a:r>
            <a:endParaRPr kumimoji="1" lang="en-US" altLang="ja-JP" sz="1200" dirty="0" smtClean="0">
              <a:latin typeface="+mn-ea"/>
            </a:endParaRPr>
          </a:p>
        </p:txBody>
      </p:sp>
      <p:sp>
        <p:nvSpPr>
          <p:cNvPr id="14" name="円形吹き出し 13"/>
          <p:cNvSpPr/>
          <p:nvPr/>
        </p:nvSpPr>
        <p:spPr bwMode="auto">
          <a:xfrm>
            <a:off x="4531291" y="5981001"/>
            <a:ext cx="782123" cy="540000"/>
          </a:xfrm>
          <a:prstGeom prst="wedgeEllipseCallout">
            <a:avLst>
              <a:gd name="adj1" fmla="val -104741"/>
              <a:gd name="adj2" fmla="val -1553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630651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1.1</a:t>
            </a:r>
            <a:r>
              <a:rPr lang="ja-JP" altLang="en-US" dirty="0"/>
              <a:t> </a:t>
            </a:r>
            <a:r>
              <a:rPr lang="ja-JP" altLang="en-US" dirty="0" smtClean="0"/>
              <a:t>はじめに </a:t>
            </a:r>
            <a:r>
              <a:rPr lang="en-US" altLang="ja-JP" dirty="0" smtClean="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a:t>
            </a:r>
            <a:r>
              <a:rPr lang="ja-JP" altLang="en-US" dirty="0" smtClean="0"/>
              <a:t>クイックスタートで体感できる</a:t>
            </a:r>
            <a:r>
              <a:rPr lang="ja-JP" altLang="en-US" dirty="0"/>
              <a:t>主</a:t>
            </a:r>
            <a:r>
              <a:rPr lang="ja-JP" altLang="en-US" dirty="0" smtClean="0"/>
              <a:t>な</a:t>
            </a:r>
            <a:r>
              <a:rPr lang="en-US" altLang="ja-JP" dirty="0" smtClean="0"/>
              <a:t>ITA</a:t>
            </a:r>
            <a:r>
              <a:rPr lang="ja-JP" altLang="en-US" dirty="0" smtClean="0"/>
              <a:t>機能の範囲</a:t>
            </a:r>
            <a:endParaRPr lang="en-US" altLang="ja-JP" dirty="0" smtClean="0"/>
          </a:p>
          <a:p>
            <a:pPr marL="180000" lvl="1" indent="0">
              <a:buNone/>
            </a:pPr>
            <a:r>
              <a:rPr lang="ja-JP" altLang="en-US" dirty="0" smtClean="0"/>
              <a:t> ・自動化ソフトウェア</a:t>
            </a:r>
            <a:r>
              <a:rPr lang="en-US" altLang="ja-JP" dirty="0" smtClean="0"/>
              <a:t>(</a:t>
            </a:r>
            <a:r>
              <a:rPr lang="en-US" altLang="ja-JP" dirty="0" err="1" smtClean="0"/>
              <a:t>Ansible</a:t>
            </a:r>
            <a:r>
              <a:rPr lang="en-US" altLang="ja-JP" dirty="0" smtClean="0"/>
              <a:t>)</a:t>
            </a:r>
            <a:r>
              <a:rPr lang="ja-JP" altLang="en-US" dirty="0" smtClean="0"/>
              <a:t>との連携</a:t>
            </a:r>
          </a:p>
          <a:p>
            <a:pPr marL="180000" lvl="1" indent="0">
              <a:buNone/>
            </a:pPr>
            <a:r>
              <a:rPr lang="ja-JP" altLang="en-US" dirty="0" smtClean="0"/>
              <a:t> ・</a:t>
            </a:r>
            <a:r>
              <a:rPr lang="ja-JP" altLang="en-US" dirty="0"/>
              <a:t>パラメータ</a:t>
            </a:r>
            <a:r>
              <a:rPr lang="ja-JP" altLang="en-US" dirty="0" smtClean="0"/>
              <a:t>管理</a:t>
            </a:r>
            <a:r>
              <a:rPr lang="en-US" altLang="ja-JP" dirty="0" smtClean="0"/>
              <a:t>(</a:t>
            </a:r>
            <a:r>
              <a:rPr lang="ja-JP" altLang="en-US" dirty="0" smtClean="0"/>
              <a:t>メニュー</a:t>
            </a:r>
            <a:r>
              <a:rPr lang="ja-JP" altLang="en-US" dirty="0"/>
              <a:t>作成・登録・履歴管理</a:t>
            </a:r>
            <a:r>
              <a:rPr lang="ja-JP" altLang="en-US" dirty="0" smtClean="0"/>
              <a:t>等</a:t>
            </a:r>
            <a:r>
              <a:rPr lang="en-US" altLang="ja-JP" dirty="0" smtClean="0"/>
              <a:t>)</a:t>
            </a:r>
            <a:endParaRPr lang="ja-JP" altLang="en-US" dirty="0"/>
          </a:p>
          <a:p>
            <a:pPr marL="180000" lvl="1" indent="0">
              <a:buNone/>
            </a:pPr>
            <a:r>
              <a:rPr lang="ja-JP" altLang="en-US" dirty="0" smtClean="0"/>
              <a:t> ・</a:t>
            </a:r>
            <a:r>
              <a:rPr lang="ja-JP" altLang="en-US" dirty="0"/>
              <a:t>変数</a:t>
            </a:r>
            <a:r>
              <a:rPr lang="ja-JP" altLang="en-US" dirty="0" smtClean="0"/>
              <a:t>紐付け</a:t>
            </a:r>
            <a:r>
              <a:rPr lang="en-US" altLang="ja-JP" dirty="0" smtClean="0"/>
              <a:t>(</a:t>
            </a:r>
            <a:r>
              <a:rPr lang="ja-JP" altLang="en-US" dirty="0" smtClean="0"/>
              <a:t>代入値</a:t>
            </a:r>
            <a:r>
              <a:rPr lang="ja-JP" altLang="en-US" dirty="0"/>
              <a:t>自動</a:t>
            </a:r>
            <a:r>
              <a:rPr lang="ja-JP" altLang="en-US" dirty="0" smtClean="0"/>
              <a:t>登録</a:t>
            </a:r>
            <a:r>
              <a:rPr lang="en-US" altLang="ja-JP" dirty="0"/>
              <a:t>)</a:t>
            </a:r>
            <a:endParaRPr lang="ja-JP" altLang="en-US" dirty="0"/>
          </a:p>
          <a:p>
            <a:pPr lvl="1"/>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smtClean="0"/>
              <a:t>…</a:t>
            </a:r>
            <a:r>
              <a:rPr lang="ja-JP" altLang="en-US" sz="800" dirty="0"/>
              <a:t> </a:t>
            </a:r>
            <a:r>
              <a:rPr lang="ja-JP" altLang="en-US" sz="800" dirty="0" smtClean="0"/>
              <a:t>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smtClean="0"/>
              <a:t>本シナリオ</a:t>
            </a:r>
            <a:r>
              <a:rPr lang="ja-JP" altLang="en-US" sz="1800" dirty="0"/>
              <a:t>では</a:t>
            </a:r>
            <a:r>
              <a:rPr lang="en-US" altLang="ja-JP" sz="1800" dirty="0"/>
              <a:t>Ansible</a:t>
            </a:r>
            <a:r>
              <a:rPr lang="ja-JP" altLang="en-US" sz="1800" dirty="0"/>
              <a:t>ドライバを使用し、</a:t>
            </a:r>
            <a:r>
              <a:rPr lang="en-US" altLang="ja-JP" sz="1800" dirty="0"/>
              <a:t>Linux</a:t>
            </a:r>
            <a:r>
              <a:rPr lang="ja-JP" altLang="en-US" sz="1800" dirty="0"/>
              <a:t>サーバ構築で実施</a:t>
            </a:r>
            <a:r>
              <a:rPr lang="ja-JP" altLang="en-US" sz="1800" dirty="0" smtClean="0"/>
              <a:t>する</a:t>
            </a:r>
            <a:r>
              <a:rPr lang="en-US" altLang="ja-JP" sz="1800" dirty="0" smtClean="0"/>
              <a:t>yum</a:t>
            </a:r>
            <a:r>
              <a:rPr lang="ja-JP" altLang="en-US" sz="1800" dirty="0"/>
              <a:t>パッケージのインストール作業</a:t>
            </a:r>
            <a:r>
              <a:rPr lang="ja-JP" altLang="en-US" sz="1800" dirty="0" smtClean="0"/>
              <a:t>を構築</a:t>
            </a:r>
            <a:r>
              <a:rPr lang="ja-JP" altLang="en-US" sz="1800" dirty="0"/>
              <a:t>対象サーバごとにパラメータ管理し、構築作業の自動化</a:t>
            </a:r>
            <a:r>
              <a:rPr lang="ja-JP" altLang="en-US" sz="1800" dirty="0" smtClean="0"/>
              <a:t>を行う内容となっています。</a:t>
            </a:r>
            <a:endParaRPr lang="en-US" altLang="ja-JP" sz="1800" dirty="0" smtClean="0"/>
          </a:p>
          <a:p>
            <a:pPr marL="180000" lvl="1" indent="0">
              <a:buNone/>
            </a:pPr>
            <a:r>
              <a:rPr lang="en-US" altLang="ja-JP" sz="1800" dirty="0" smtClean="0"/>
              <a:t>   </a:t>
            </a:r>
            <a:endParaRPr lang="en-US" altLang="ja-JP" sz="1800" dirty="0"/>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a:t>
            </a:r>
            <a:r>
              <a:rPr lang="en-US" altLang="ja-JP" sz="1400" dirty="0" smtClean="0"/>
              <a:t>1.7.2</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smtClean="0"/>
              <a:t>)</a:t>
            </a:r>
            <a:endParaRPr lang="en-US" altLang="ja-JP" sz="1400" dirty="0"/>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smtClean="0"/>
              <a:t>使用する</a:t>
            </a:r>
            <a:r>
              <a:rPr lang="ja-JP" altLang="en-US" sz="1600" dirty="0"/>
              <a:t>システム</a:t>
            </a:r>
            <a:endParaRPr kumimoji="1" lang="ja-JP" altLang="en-US" sz="1600" dirty="0"/>
          </a:p>
        </p:txBody>
      </p:sp>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bg1"/>
                </a:solidFill>
              </a:rPr>
              <a:t>Exastro IT Automation</a:t>
            </a:r>
          </a:p>
          <a:p>
            <a:pPr algn="ctr"/>
            <a:r>
              <a:rPr lang="en-US" altLang="ja-JP" sz="1100" b="1" dirty="0" smtClean="0">
                <a:solidFill>
                  <a:schemeClr val="bg1"/>
                </a:solidFill>
              </a:rPr>
              <a:t>1.7.2</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bg1"/>
                </a:solidFill>
              </a:rPr>
              <a:t>Ansible</a:t>
            </a:r>
            <a:r>
              <a:rPr lang="en-US" altLang="ja-JP" sz="1100" b="1" dirty="0">
                <a:solidFill>
                  <a:schemeClr val="bg1"/>
                </a:solidFill>
              </a:rPr>
              <a:t> </a:t>
            </a:r>
            <a:r>
              <a:rPr lang="en-US" altLang="ja-JP" sz="1100" b="1" dirty="0" smtClean="0">
                <a:solidFill>
                  <a:schemeClr val="bg1"/>
                </a:solidFill>
              </a:rPr>
              <a:t>2.10</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p>
          <a:p>
            <a:pPr algn="ctr"/>
            <a:r>
              <a:rPr lang="en-US" altLang="ja-JP" sz="1100" b="1" dirty="0" smtClean="0">
                <a:solidFill>
                  <a:srgbClr val="002B62"/>
                </a:solidFill>
                <a:ea typeface="+mj-ea"/>
              </a:rPr>
              <a:t>(</a:t>
            </a:r>
            <a:r>
              <a:rPr lang="en-US" altLang="ja-JP" sz="1100" b="1" dirty="0" err="1" smtClean="0">
                <a:solidFill>
                  <a:srgbClr val="002B62"/>
                </a:solidFill>
                <a:ea typeface="+mj-ea"/>
              </a:rPr>
              <a:t>hostA</a:t>
            </a:r>
            <a:r>
              <a:rPr lang="en-US" altLang="ja-JP" sz="1100" b="1" dirty="0" smtClean="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smtClean="0">
                <a:solidFill>
                  <a:srgbClr val="002B62"/>
                </a:solidFill>
              </a:rPr>
              <a:t>Windows10</a:t>
            </a:r>
            <a:endParaRPr kumimoji="1" lang="ja-JP" altLang="en-US" sz="1100" b="1" dirty="0">
              <a:solidFill>
                <a:srgbClr val="002B62"/>
              </a:solidFill>
            </a:endParaRPr>
          </a:p>
        </p:txBody>
      </p:sp>
      <p:pic>
        <p:nvPicPr>
          <p:cNvPr id="20" name="図 19"/>
          <p:cNvPicPr>
            <a:picLocks noChangeAspect="1"/>
          </p:cNvPicPr>
          <p:nvPr/>
        </p:nvPicPr>
        <p:blipFill rotWithShape="1">
          <a:blip r:embed="rId2"/>
          <a:srcRect l="10139" t="10638" r="9010" b="9118"/>
          <a:stretch/>
        </p:blipFill>
        <p:spPr>
          <a:xfrm>
            <a:off x="1048655" y="3080591"/>
            <a:ext cx="318689" cy="316292"/>
          </a:xfrm>
          <a:prstGeom prst="rect">
            <a:avLst/>
          </a:prstGeom>
        </p:spPr>
      </p:pic>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smtClean="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4"/>
          <a:stretch>
            <a:fillRect/>
          </a:stretch>
        </p:blipFill>
        <p:spPr>
          <a:xfrm>
            <a:off x="6154930" y="3849081"/>
            <a:ext cx="858572" cy="325217"/>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smtClean="0">
                <a:solidFill>
                  <a:srgbClr val="002B62"/>
                </a:solidFill>
              </a:rPr>
              <a:t>ITA/Ansible</a:t>
            </a:r>
            <a:r>
              <a:rPr lang="ja-JP" altLang="en-US" sz="800" b="1" dirty="0" smtClean="0">
                <a:solidFill>
                  <a:srgbClr val="002B62"/>
                </a:solidFill>
              </a:rPr>
              <a:t>を使い</a:t>
            </a:r>
            <a:r>
              <a:rPr kumimoji="1" lang="ja-JP" altLang="en-US" sz="800" b="1" dirty="0" smtClean="0">
                <a:solidFill>
                  <a:srgbClr val="002B62"/>
                </a:solidFill>
              </a:rPr>
              <a:t>インストールするパッケージ</a:t>
            </a:r>
            <a:endParaRPr kumimoji="1" lang="en-US" altLang="ja-JP" sz="800" b="1" dirty="0" smtClean="0">
              <a:solidFill>
                <a:srgbClr val="002B62"/>
              </a:solidFill>
            </a:endParaRPr>
          </a:p>
          <a:p>
            <a:r>
              <a:rPr kumimoji="1" lang="en-US" altLang="ja-JP" sz="800" b="1" dirty="0" smtClean="0">
                <a:solidFill>
                  <a:srgbClr val="002B62"/>
                </a:solidFill>
              </a:rPr>
              <a:t>(※</a:t>
            </a:r>
            <a:r>
              <a:rPr kumimoji="1" lang="ja-JP" altLang="en-US" sz="800" b="1" dirty="0" smtClean="0">
                <a:solidFill>
                  <a:srgbClr val="002B62"/>
                </a:solidFill>
              </a:rPr>
              <a:t>事前のインストールは不要</a:t>
            </a:r>
            <a:r>
              <a:rPr kumimoji="1" lang="en-US" altLang="ja-JP" sz="800" b="1" dirty="0" smtClean="0">
                <a:solidFill>
                  <a:srgbClr val="002B62"/>
                </a:solidFill>
              </a:rPr>
              <a:t>)</a:t>
            </a:r>
          </a:p>
        </p:txBody>
      </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a:t>
            </a:r>
            <a:r>
              <a:rPr lang="ja-JP" altLang="en-US" kern="0" dirty="0" smtClean="0"/>
              <a:t>環境</a:t>
            </a:r>
            <a:endParaRPr lang="en-US" altLang="ja-JP" kern="0" dirty="0"/>
          </a:p>
        </p:txBody>
      </p:sp>
    </p:spTree>
    <p:extLst>
      <p:ext uri="{BB962C8B-B14F-4D97-AF65-F5344CB8AC3E}">
        <p14:creationId xmlns:p14="http://schemas.microsoft.com/office/powerpoint/2010/main" val="273479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smtClean="0"/>
              <a:t>シナリオの実行</a:t>
            </a:r>
            <a:r>
              <a:rPr lang="ja-JP" altLang="en-US" dirty="0"/>
              <a:t>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smtClean="0"/>
              <a:t>サイズ修正中</a:t>
            </a:r>
            <a:endParaRPr kumimoji="1" lang="ja-JP" altLang="en-US" sz="4000" dirty="0"/>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smtClean="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メイリオ"/>
                <a:ea typeface="メイリオ"/>
              </a:rPr>
              <a:t>Exastro IT Automation 1.7.2</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1800846876"/>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パラメータ</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Mariadb</a:t>
                      </a:r>
                      <a:r>
                        <a:rPr kumimoji="1" lang="en-US" altLang="ja-JP" sz="800" dirty="0" smtClean="0">
                          <a:solidFill>
                            <a:schemeClr val="bg1"/>
                          </a:solidFill>
                        </a:rPr>
                        <a:t>-server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smtClean="0">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smtClean="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ジョブフロー</a:t>
              </a: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
              </a:r>
              <a:b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IP</a:t>
                      </a:r>
                      <a:r>
                        <a:rPr kumimoji="1" lang="ja-JP" altLang="en-US" sz="800" dirty="0" smtClean="0">
                          <a:solidFill>
                            <a:schemeClr val="bg1"/>
                          </a:solidFill>
                        </a:rPr>
                        <a:t>アドレス</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実施日</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オペレーション</a:t>
                      </a:r>
                      <a:r>
                        <a:rPr kumimoji="1" lang="en-US" altLang="ja-JP" sz="800" dirty="0" smtClean="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〇</a:t>
                      </a:r>
                      <a:r>
                        <a:rPr kumimoji="1" lang="en-US" altLang="ja-JP" sz="800" dirty="0" smtClean="0">
                          <a:solidFill>
                            <a:srgbClr val="002B62"/>
                          </a:solidFill>
                        </a:rPr>
                        <a:t>/</a:t>
                      </a:r>
                      <a:r>
                        <a:rPr kumimoji="1" lang="ja-JP" altLang="en-US" sz="800" dirty="0" smtClean="0">
                          <a:solidFill>
                            <a:srgbClr val="002B62"/>
                          </a:solidFill>
                        </a:rPr>
                        <a:t>〇</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smtClean="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〇</a:t>
                      </a:r>
                      <a:r>
                        <a:rPr kumimoji="1" lang="en-US" altLang="ja-JP" sz="800" dirty="0" smtClean="0">
                          <a:solidFill>
                            <a:srgbClr val="002B62"/>
                          </a:solidFill>
                          <a:latin typeface="メイリオ" panose="020B0604030504040204" pitchFamily="50" charset="-128"/>
                          <a:ea typeface="メイリオ" panose="020B0604030504040204" pitchFamily="50" charset="-128"/>
                        </a:rPr>
                        <a:t>/</a:t>
                      </a:r>
                      <a:r>
                        <a:rPr kumimoji="1" lang="ja-JP" altLang="en-US" sz="800" dirty="0" smtClean="0">
                          <a:solidFill>
                            <a:srgbClr val="002B62"/>
                          </a:solidFill>
                          <a:latin typeface="メイリオ" panose="020B0604030504040204" pitchFamily="50" charset="-128"/>
                          <a:ea typeface="メイリオ" panose="020B0604030504040204" pitchFamily="50" charset="-128"/>
                        </a:rPr>
                        <a:t>〇</a:t>
                      </a:r>
                      <a:endParaRPr kumimoji="1" lang="ja-JP" altLang="en-US" sz="800" dirty="0">
                        <a:solidFill>
                          <a:srgbClr val="002B62"/>
                        </a:solidFill>
                        <a:latin typeface="メイリオ" panose="020B0604030504040204" pitchFamily="50" charset="-128"/>
                        <a:ea typeface="メイリオ" panose="020B0604030504040204" pitchFamily="50" charset="-128"/>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r>
                <a:rPr lang="en-US" altLang="ja-JP" sz="1050" b="1" dirty="0">
                  <a:solidFill>
                    <a:srgbClr val="FF0000"/>
                  </a:solidFill>
                  <a:latin typeface="Meiryo UI" panose="020B0604030504040204" pitchFamily="50" charset="-128"/>
                  <a:ea typeface="Meiryo UI" panose="020B0604030504040204" pitchFamily="50" charset="-128"/>
                </a:rPr>
                <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graphicFrame>
        <p:nvGraphicFramePr>
          <p:cNvPr id="39" name="表 38"/>
          <p:cNvGraphicFramePr>
            <a:graphicFrameLocks noGrp="1"/>
          </p:cNvGraphicFramePr>
          <p:nvPr>
            <p:extLst>
              <p:ext uri="{D42A27DB-BD31-4B8C-83A1-F6EECF244321}">
                <p14:modId xmlns:p14="http://schemas.microsoft.com/office/powerpoint/2010/main" val="1500035326"/>
              </p:ext>
            </p:extLst>
          </p:nvPr>
        </p:nvGraphicFramePr>
        <p:xfrm>
          <a:off x="1242078" y="5411587"/>
          <a:ext cx="1562418" cy="478309"/>
        </p:xfrm>
        <a:graphic>
          <a:graphicData uri="http://schemas.openxmlformats.org/drawingml/2006/table">
            <a:tbl>
              <a:tblPr firstRow="1" bandRow="1"/>
              <a:tblGrid>
                <a:gridCol w="1562418">
                  <a:extLst>
                    <a:ext uri="{9D8B030D-6E8A-4147-A177-3AD203B41FA5}">
                      <a16:colId xmlns:a16="http://schemas.microsoft.com/office/drawing/2014/main" val="20000"/>
                    </a:ext>
                  </a:extLst>
                </a:gridCol>
              </a:tblGrid>
              <a:tr h="205740">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900" dirty="0" smtClean="0">
                          <a:solidFill>
                            <a:schemeClr val="bg1"/>
                          </a:solidFill>
                        </a:rPr>
                        <a:t>フラグ</a:t>
                      </a:r>
                      <a:endParaRPr kumimoji="1" lang="ja-JP" altLang="en-US" sz="9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49709">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900" dirty="0" smtClean="0">
                          <a:solidFill>
                            <a:srgbClr val="FF0000"/>
                          </a:solidFill>
                        </a:rPr>
                        <a:t>Yes</a:t>
                      </a:r>
                      <a:endParaRPr kumimoji="1" lang="ja-JP" altLang="en-US" sz="900" dirty="0">
                        <a:solidFill>
                          <a:srgbClr val="FF0000"/>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cxnSp>
        <p:nvCxnSpPr>
          <p:cNvPr id="40" name="直線矢印コネクタ 39"/>
          <p:cNvCxnSpPr>
            <a:stCxn id="39" idx="3"/>
            <a:endCxn id="10" idx="2"/>
          </p:cNvCxnSpPr>
          <p:nvPr/>
        </p:nvCxnSpPr>
        <p:spPr bwMode="auto">
          <a:xfrm flipV="1">
            <a:off x="2804496" y="4619889"/>
            <a:ext cx="376069" cy="103085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41" name="テキスト ボックス 40"/>
          <p:cNvSpPr txBox="1"/>
          <p:nvPr/>
        </p:nvSpPr>
        <p:spPr>
          <a:xfrm>
            <a:off x="1558742" y="5121133"/>
            <a:ext cx="947695" cy="276999"/>
          </a:xfrm>
          <a:prstGeom prst="rect">
            <a:avLst/>
          </a:prstGeom>
          <a:noFill/>
        </p:spPr>
        <p:txBody>
          <a:bodyPr wrap="square" rtlCol="0">
            <a:spAutoFit/>
          </a:bodyPr>
          <a:lstStyle/>
          <a:p>
            <a:pPr algn="ctr"/>
            <a:r>
              <a:rPr lang="ja-JP" altLang="en-US" sz="1200" b="1" dirty="0" smtClean="0">
                <a:solidFill>
                  <a:srgbClr val="FF0000"/>
                </a:solidFill>
                <a:latin typeface="Meiryo UI" panose="020B0604030504040204" pitchFamily="50" charset="-128"/>
                <a:ea typeface="Meiryo UI" panose="020B0604030504040204" pitchFamily="50" charset="-128"/>
              </a:rPr>
              <a:t>データシート</a:t>
            </a:r>
            <a:endParaRPr lang="ja-JP" altLang="en-US" sz="1200" b="1" dirty="0">
              <a:solidFill>
                <a:srgbClr val="FF0000"/>
              </a:solidFill>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smtClean="0"/>
              <a:t>インストール後から</a:t>
            </a:r>
            <a:r>
              <a:rPr lang="en-US" altLang="ja-JP" dirty="0" smtClean="0"/>
              <a:t>Ansible-Legacy</a:t>
            </a:r>
            <a:r>
              <a:rPr lang="ja-JP" altLang="en-US" dirty="0" smtClean="0"/>
              <a:t>を実行するまでのシナリオ</a:t>
            </a:r>
            <a:endParaRPr lang="en-US" altLang="ja-JP" dirty="0" smtClean="0"/>
          </a:p>
          <a:p>
            <a:pPr lvl="1"/>
            <a:r>
              <a:rPr lang="ja-JP" altLang="en-US" dirty="0" smtClean="0"/>
              <a:t>シナリオと、開発者</a:t>
            </a:r>
            <a:r>
              <a:rPr lang="en-US" altLang="ja-JP" dirty="0" smtClean="0"/>
              <a:t>(</a:t>
            </a:r>
            <a:r>
              <a:rPr lang="ja-JP" altLang="en-US" dirty="0" smtClean="0"/>
              <a:t>実行前準備</a:t>
            </a:r>
            <a:r>
              <a:rPr lang="en-US" altLang="ja-JP" dirty="0" smtClean="0"/>
              <a:t>)</a:t>
            </a:r>
            <a:r>
              <a:rPr lang="ja-JP" altLang="en-US" dirty="0" smtClean="0"/>
              <a:t>／作業者</a:t>
            </a:r>
            <a:r>
              <a:rPr lang="en-US" altLang="ja-JP" dirty="0" smtClean="0"/>
              <a:t>(</a:t>
            </a:r>
            <a:r>
              <a:rPr lang="ja-JP" altLang="en-US" dirty="0" smtClean="0"/>
              <a:t>実行操作</a:t>
            </a:r>
            <a:r>
              <a:rPr lang="en-US" altLang="ja-JP" dirty="0" smtClean="0"/>
              <a:t>)</a:t>
            </a:r>
            <a:r>
              <a:rPr lang="ja-JP" altLang="en-US" dirty="0" smtClean="0"/>
              <a:t>の作業範囲については以下の通り。</a:t>
            </a:r>
            <a:endParaRPr lang="en-US" altLang="ja-JP" dirty="0" smtClean="0"/>
          </a:p>
          <a:p>
            <a:pPr marL="180000" lvl="1" indent="0">
              <a:buNone/>
            </a:pPr>
            <a:r>
              <a:rPr lang="en-US" altLang="ja-JP" dirty="0" smtClean="0"/>
              <a:t>   </a:t>
            </a:r>
            <a:endParaRPr lang="en-US" altLang="ja-JP" dirty="0"/>
          </a:p>
        </p:txBody>
      </p:sp>
      <p:sp>
        <p:nvSpPr>
          <p:cNvPr id="6" name="角丸四角形 5"/>
          <p:cNvSpPr/>
          <p:nvPr/>
        </p:nvSpPr>
        <p:spPr bwMode="auto">
          <a:xfrm>
            <a:off x="427591" y="2787198"/>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a:t>
            </a:r>
            <a:r>
              <a:rPr lang="ja-JP" altLang="en-US" sz="1400" b="1" dirty="0" smtClean="0">
                <a:latin typeface="+mn-ea"/>
              </a:rPr>
              <a:t>して</a:t>
            </a:r>
            <a:endParaRPr lang="en-US" altLang="ja-JP" sz="1400" b="1" dirty="0" smtClean="0">
              <a:latin typeface="+mn-ea"/>
            </a:endParaRPr>
          </a:p>
          <a:p>
            <a:pPr algn="ctr"/>
            <a:r>
              <a:rPr lang="ja-JP" altLang="en-US" sz="1400" b="1" dirty="0" smtClean="0">
                <a:latin typeface="+mn-ea"/>
              </a:rPr>
              <a:t>ジョブ</a:t>
            </a:r>
            <a:r>
              <a:rPr lang="en-US" altLang="ja-JP" sz="1400" b="1" dirty="0">
                <a:latin typeface="+mn-ea"/>
              </a:rPr>
              <a:t>(Movement)</a:t>
            </a:r>
            <a:r>
              <a:rPr lang="ja-JP" altLang="en-US" sz="1400" b="1" dirty="0" smtClean="0">
                <a:latin typeface="+mn-ea"/>
              </a:rPr>
              <a:t>に紐付け</a:t>
            </a:r>
            <a:endParaRPr kumimoji="1" lang="ja-JP" altLang="en-US" sz="1400" b="1" dirty="0" smtClean="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tx1"/>
                </a:solidFill>
                <a:latin typeface="+mn-ea"/>
              </a:rPr>
              <a:t>実行前準備</a:t>
            </a:r>
            <a:endParaRPr kumimoji="1" lang="ja-JP" altLang="en-US" b="1" dirty="0" smtClean="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chemeClr val="tx1"/>
                </a:solidFill>
                <a:latin typeface="+mn-ea"/>
              </a:rPr>
              <a:t>実行操作</a:t>
            </a:r>
            <a:endParaRPr kumimoji="1" lang="en-US" altLang="ja-JP" b="1" dirty="0" smtClean="0">
              <a:solidFill>
                <a:schemeClr val="tx1"/>
              </a:solidFill>
              <a:latin typeface="+mn-ea"/>
            </a:endParaRPr>
          </a:p>
        </p:txBody>
      </p:sp>
      <p:sp>
        <p:nvSpPr>
          <p:cNvPr id="30" name="角丸四角形 29"/>
          <p:cNvSpPr/>
          <p:nvPr/>
        </p:nvSpPr>
        <p:spPr bwMode="auto">
          <a:xfrm>
            <a:off x="427591"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smtClean="0">
                <a:latin typeface="+mn-ea"/>
              </a:rPr>
              <a:t>を</a:t>
            </a:r>
            <a:endParaRPr lang="en-US" altLang="ja-JP" sz="1400" b="1" dirty="0" smtClean="0">
              <a:latin typeface="+mn-ea"/>
            </a:endParaRPr>
          </a:p>
          <a:p>
            <a:pPr algn="ctr"/>
            <a:r>
              <a:rPr lang="ja-JP" altLang="en-US" sz="1400" b="1" dirty="0" smtClean="0">
                <a:latin typeface="+mn-ea"/>
              </a:rPr>
              <a:t>ジョブフロー</a:t>
            </a:r>
            <a:r>
              <a:rPr lang="en-US" altLang="ja-JP" sz="1400" b="1" dirty="0">
                <a:latin typeface="+mn-ea"/>
              </a:rPr>
              <a:t>(Conductor)</a:t>
            </a:r>
            <a:r>
              <a:rPr lang="ja-JP" altLang="en-US" sz="1400" b="1" dirty="0" smtClean="0">
                <a:latin typeface="+mn-ea"/>
              </a:rPr>
              <a:t>に組込み</a:t>
            </a:r>
            <a:endParaRPr lang="ja-JP" altLang="en-US" sz="1400" b="1" dirty="0">
              <a:latin typeface="+mn-ea"/>
            </a:endParaRPr>
          </a:p>
        </p:txBody>
      </p:sp>
      <p:sp>
        <p:nvSpPr>
          <p:cNvPr id="31" name="角丸四角形 30"/>
          <p:cNvSpPr/>
          <p:nvPr/>
        </p:nvSpPr>
        <p:spPr bwMode="auto">
          <a:xfrm>
            <a:off x="427591"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a:latin typeface="+mn-ea"/>
              </a:rPr>
              <a:t>にデータシート</a:t>
            </a:r>
            <a:r>
              <a:rPr lang="ja-JP" altLang="en-US" sz="1400" b="1" dirty="0" smtClean="0">
                <a:latin typeface="+mn-ea"/>
              </a:rPr>
              <a:t>と</a:t>
            </a:r>
            <a:endParaRPr lang="en-US" altLang="ja-JP" sz="1400" b="1" dirty="0" smtClean="0">
              <a:latin typeface="+mn-ea"/>
            </a:endParaRPr>
          </a:p>
          <a:p>
            <a:pPr algn="ctr"/>
            <a:r>
              <a:rPr lang="ja-JP" altLang="en-US" sz="1400" b="1" dirty="0" smtClean="0">
                <a:latin typeface="+mn-ea"/>
              </a:rPr>
              <a:t>パラメータシートを</a:t>
            </a:r>
            <a:r>
              <a:rPr lang="ja-JP" altLang="en-US" sz="1400" b="1" dirty="0">
                <a:latin typeface="+mn-ea"/>
              </a:rPr>
              <a:t>設定</a:t>
            </a:r>
            <a:endParaRPr kumimoji="1" lang="ja-JP" altLang="en-US" sz="1400" b="1" dirty="0" smtClean="0">
              <a:latin typeface="+mn-ea"/>
            </a:endParaRPr>
          </a:p>
        </p:txBody>
      </p:sp>
      <p:sp>
        <p:nvSpPr>
          <p:cNvPr id="32" name="角丸四角形 31"/>
          <p:cNvSpPr/>
          <p:nvPr/>
        </p:nvSpPr>
        <p:spPr bwMode="auto">
          <a:xfrm>
            <a:off x="427591"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データシートにデータを登録</a:t>
            </a:r>
            <a:endParaRPr kumimoji="1" lang="ja-JP" altLang="en-US" sz="1400" b="1" dirty="0" smtClean="0">
              <a:latin typeface="+mn-ea"/>
            </a:endParaRPr>
          </a:p>
        </p:txBody>
      </p:sp>
      <p:sp>
        <p:nvSpPr>
          <p:cNvPr id="33" name="角丸四角形 32"/>
          <p:cNvSpPr/>
          <p:nvPr/>
        </p:nvSpPr>
        <p:spPr bwMode="auto">
          <a:xfrm>
            <a:off x="427591"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a:t>
            </a:r>
            <a:r>
              <a:rPr lang="ja-JP" altLang="en-US" sz="1400" b="1" dirty="0" smtClean="0">
                <a:latin typeface="+mn-ea"/>
              </a:rPr>
              <a:t>と</a:t>
            </a:r>
            <a:endParaRPr lang="en-US" altLang="ja-JP" sz="1400" b="1" dirty="0" smtClean="0">
              <a:latin typeface="+mn-ea"/>
            </a:endParaRPr>
          </a:p>
          <a:p>
            <a:pPr algn="ctr"/>
            <a:r>
              <a:rPr lang="en-US" altLang="ja-JP" sz="1400" b="1" dirty="0" smtClean="0">
                <a:latin typeface="+mn-ea"/>
              </a:rPr>
              <a:t>Playbook</a:t>
            </a:r>
            <a:r>
              <a:rPr lang="ja-JP" altLang="en-US" sz="1400" b="1" dirty="0">
                <a:latin typeface="+mn-ea"/>
              </a:rPr>
              <a:t>の変数の</a:t>
            </a:r>
            <a:r>
              <a:rPr lang="ja-JP" altLang="en-US" sz="1400" b="1" dirty="0" smtClean="0">
                <a:latin typeface="+mn-ea"/>
              </a:rPr>
              <a:t>紐付け</a:t>
            </a:r>
            <a:endParaRPr kumimoji="1" lang="ja-JP" altLang="en-US" sz="1400" b="1" dirty="0" smtClean="0">
              <a:latin typeface="+mn-ea"/>
            </a:endParaRPr>
          </a:p>
        </p:txBody>
      </p:sp>
      <p:sp>
        <p:nvSpPr>
          <p:cNvPr id="36" name="角丸四角形 35"/>
          <p:cNvSpPr/>
          <p:nvPr/>
        </p:nvSpPr>
        <p:spPr bwMode="auto">
          <a:xfrm>
            <a:off x="4884595" y="278091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a:t>
            </a:r>
            <a:r>
              <a:rPr lang="ja-JP" altLang="en-US" sz="1400" b="1" dirty="0" smtClean="0">
                <a:latin typeface="+mn-ea"/>
              </a:rPr>
              <a:t>なる</a:t>
            </a:r>
            <a:endParaRPr lang="en-US" altLang="ja-JP" sz="1400" b="1" dirty="0" smtClean="0">
              <a:latin typeface="+mn-ea"/>
            </a:endParaRPr>
          </a:p>
          <a:p>
            <a:pPr algn="ctr"/>
            <a:r>
              <a:rPr lang="en-US" altLang="ja-JP" sz="1400" b="1" dirty="0" smtClean="0">
                <a:latin typeface="+mn-ea"/>
              </a:rPr>
              <a:t>Linux</a:t>
            </a:r>
            <a:r>
              <a:rPr lang="ja-JP" altLang="en-US" sz="1400" b="1" dirty="0">
                <a:latin typeface="+mn-ea"/>
              </a:rPr>
              <a:t>マシンを登録</a:t>
            </a:r>
            <a:endParaRPr kumimoji="1" lang="ja-JP" altLang="en-US" sz="1400" b="1" dirty="0" smtClean="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smtClean="0">
              <a:latin typeface="+mn-ea"/>
            </a:endParaRPr>
          </a:p>
        </p:txBody>
      </p:sp>
      <p:sp>
        <p:nvSpPr>
          <p:cNvPr id="44" name="角丸四角形 43"/>
          <p:cNvSpPr/>
          <p:nvPr/>
        </p:nvSpPr>
        <p:spPr bwMode="auto">
          <a:xfrm>
            <a:off x="4884596"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smtClean="0">
              <a:latin typeface="+mn-ea"/>
            </a:endParaRPr>
          </a:p>
        </p:txBody>
      </p:sp>
      <p:sp>
        <p:nvSpPr>
          <p:cNvPr id="45" name="角丸四角形 44"/>
          <p:cNvSpPr/>
          <p:nvPr/>
        </p:nvSpPr>
        <p:spPr bwMode="auto">
          <a:xfrm>
            <a:off x="4884595"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smtClean="0">
              <a:latin typeface="+mn-ea"/>
            </a:endParaRPr>
          </a:p>
        </p:txBody>
      </p:sp>
      <p:sp>
        <p:nvSpPr>
          <p:cNvPr id="20" name="角丸四角形 19"/>
          <p:cNvSpPr/>
          <p:nvPr/>
        </p:nvSpPr>
        <p:spPr bwMode="auto">
          <a:xfrm>
            <a:off x="4884595"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smtClean="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smtClean="0">
                <a:ln w="12700">
                  <a:solidFill>
                    <a:schemeClr val="accent2">
                      <a:lumMod val="60000"/>
                      <a:lumOff val="40000"/>
                    </a:schemeClr>
                  </a:solidFill>
                </a:ln>
                <a:solidFill>
                  <a:schemeClr val="bg1"/>
                </a:solidFill>
              </a:rPr>
              <a:t>★</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繰</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り</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返</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し</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実</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行</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a:t>
            </a:r>
            <a:endParaRPr kumimoji="1" lang="ja-JP" altLang="en-US" sz="2000" b="1" dirty="0">
              <a:ln w="12700">
                <a:solidFill>
                  <a:schemeClr val="accent2">
                    <a:lumMod val="60000"/>
                    <a:lumOff val="40000"/>
                  </a:schemeClr>
                </a:solidFill>
              </a:ln>
              <a:solidFill>
                <a:schemeClr val="bg1"/>
              </a:solidFill>
            </a:endParaRP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FF0000"/>
          </a:solidFill>
          <a:prstDash val="sysDash"/>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r">
          <a:defRPr kumimoji="1" b="1" dirty="0" smtClean="0">
            <a:solidFill>
              <a:schemeClr val="bg1"/>
            </a:solidFill>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5652</Words>
  <Application>Microsoft Office PowerPoint</Application>
  <PresentationFormat>画面に合わせる (4:3)</PresentationFormat>
  <Paragraphs>1037</Paragraphs>
  <Slides>60</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60</vt:i4>
      </vt:variant>
    </vt:vector>
  </HeadingPairs>
  <TitlesOfParts>
    <vt:vector size="72" baseType="lpstr">
      <vt:lpstr>HGP創英角ｺﾞｼｯｸUB</vt:lpstr>
      <vt:lpstr>Meiryo UI</vt:lpstr>
      <vt:lpstr>ＭＳ Ｐゴシック</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CMDBにデータシートとパラメータシートを設定(1/4)</vt:lpstr>
      <vt:lpstr>3.3 CMDBにデータシートとパラメータシートを設定(2/4)</vt:lpstr>
      <vt:lpstr>3.3 CMDBにデータシートとパラメータシートを設定(3/4)</vt:lpstr>
      <vt:lpstr>3.3 CMDBにデータシートとパラメータシートを設定(4/4)</vt:lpstr>
      <vt:lpstr>3.4 データシートにデータを登録</vt:lpstr>
      <vt:lpstr>3.5 パラメータシートの項目とPlaybookの変数の紐付け(1/3)</vt:lpstr>
      <vt:lpstr>3.5 パラメータシートの項目とPlaybookの変数の紐付け(2/3)</vt:lpstr>
      <vt:lpstr>3.5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2021-06-10T08:55:04Z</dcterms:modified>
</cp:coreProperties>
</file>